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94" r:id="rId5"/>
    <p:sldId id="283" r:id="rId6"/>
    <p:sldId id="284" r:id="rId7"/>
    <p:sldId id="286" r:id="rId8"/>
    <p:sldId id="287" r:id="rId9"/>
    <p:sldId id="260" r:id="rId10"/>
    <p:sldId id="288" r:id="rId11"/>
    <p:sldId id="295" r:id="rId12"/>
    <p:sldId id="261" r:id="rId13"/>
    <p:sldId id="290" r:id="rId14"/>
    <p:sldId id="262" r:id="rId15"/>
    <p:sldId id="265" r:id="rId16"/>
    <p:sldId id="266" r:id="rId17"/>
    <p:sldId id="267" r:id="rId18"/>
    <p:sldId id="268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2" autoAdjust="0"/>
  </p:normalViewPr>
  <p:slideViewPr>
    <p:cSldViewPr>
      <p:cViewPr>
        <p:scale>
          <a:sx n="72" d="100"/>
          <a:sy n="72" d="100"/>
        </p:scale>
        <p:origin x="-132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7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DBA3-4049-4638-8338-F56373B254C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A8F7-6758-4449-9CAC-DAAFF087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1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DBA3-4049-4638-8338-F56373B254C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A8F7-6758-4449-9CAC-DAAFF087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4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DBA3-4049-4638-8338-F56373B254C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A8F7-6758-4449-9CAC-DAAFF087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71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0F7EA-F954-4785-822F-989D56B96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68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DBA3-4049-4638-8338-F56373B254C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A8F7-6758-4449-9CAC-DAAFF087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5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DBA3-4049-4638-8338-F56373B254C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A8F7-6758-4449-9CAC-DAAFF087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7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DBA3-4049-4638-8338-F56373B254C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A8F7-6758-4449-9CAC-DAAFF087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DBA3-4049-4638-8338-F56373B254C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A8F7-6758-4449-9CAC-DAAFF087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4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DBA3-4049-4638-8338-F56373B254C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A8F7-6758-4449-9CAC-DAAFF087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DBA3-4049-4638-8338-F56373B254C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A8F7-6758-4449-9CAC-DAAFF087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2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DBA3-4049-4638-8338-F56373B254C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A8F7-6758-4449-9CAC-DAAFF087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3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DBA3-4049-4638-8338-F56373B254C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A8F7-6758-4449-9CAC-DAAFF087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8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9DBA3-4049-4638-8338-F56373B254C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8A8F7-6758-4449-9CAC-DAAFF087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8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14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35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wmf"/><Relationship Id="rId20" Type="http://schemas.openxmlformats.org/officeDocument/2006/relationships/image" Target="../media/image36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45.wmf"/><Relationship Id="rId3" Type="http://schemas.openxmlformats.org/officeDocument/2006/relationships/oleObject" Target="../embeddings/oleObject43.bin"/><Relationship Id="rId21" Type="http://schemas.openxmlformats.org/officeDocument/2006/relationships/oleObject" Target="../embeddings/oleObject52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43.wmf"/><Relationship Id="rId22" Type="http://schemas.openxmlformats.org/officeDocument/2006/relationships/image" Target="../media/image4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55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5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64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3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6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6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7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81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2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7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7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4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83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.wmf"/><Relationship Id="rId3" Type="http://schemas.openxmlformats.org/officeDocument/2006/relationships/audio" Target="../media/audio1.wav"/><Relationship Id="rId7" Type="http://schemas.openxmlformats.org/officeDocument/2006/relationships/image" Target="../media/image6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wmf"/><Relationship Id="rId5" Type="http://schemas.openxmlformats.org/officeDocument/2006/relationships/audio" Target="../media/audio3.wav"/><Relationship Id="rId10" Type="http://schemas.openxmlformats.org/officeDocument/2006/relationships/oleObject" Target="../embeddings/oleObject7.bin"/><Relationship Id="rId4" Type="http://schemas.openxmlformats.org/officeDocument/2006/relationships/audio" Target="../media/audio2.wav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4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2060848"/>
            <a:ext cx="8676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vi-VN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ƠN THỨC 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6592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3)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ậc của một đơn thức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5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1295400" y="671513"/>
            <a:ext cx="3036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5400" b="1" i="1" dirty="0">
                <a:solidFill>
                  <a:schemeClr val="hlink"/>
                </a:solidFill>
                <a:latin typeface="Times New Roman" pitchFamily="18" charset="0"/>
              </a:rPr>
              <a:t>  </a:t>
            </a:r>
            <a:r>
              <a:rPr lang="en-US" altLang="en-US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5 x</a:t>
            </a:r>
            <a:r>
              <a:rPr lang="en-US" altLang="en-US" sz="48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4 </a:t>
            </a:r>
            <a:r>
              <a:rPr lang="en-US" alt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y</a:t>
            </a:r>
            <a:r>
              <a:rPr lang="en-US" altLang="en-US" sz="4800" b="1" i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3 </a:t>
            </a:r>
            <a:r>
              <a:rPr lang="en-US" alt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z</a:t>
            </a: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2459247" y="1524000"/>
            <a:ext cx="20955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2133600" y="2590800"/>
            <a:ext cx="1495425" cy="488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3160712" y="1516063"/>
            <a:ext cx="936625" cy="15319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Oval 20"/>
          <p:cNvSpPr>
            <a:spLocks noChangeArrowheads="1"/>
          </p:cNvSpPr>
          <p:nvPr/>
        </p:nvSpPr>
        <p:spPr bwMode="auto">
          <a:xfrm>
            <a:off x="3733800" y="3048000"/>
            <a:ext cx="1590675" cy="477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 sz="200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1752600" y="2590800"/>
            <a:ext cx="209391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660033"/>
                </a:solidFill>
                <a:latin typeface="Times New Roman" pitchFamily="18" charset="0"/>
              </a:rPr>
              <a:t>   </a:t>
            </a:r>
            <a:r>
              <a:rPr lang="en-US" altLang="en-US" sz="2400" b="1" dirty="0" err="1">
                <a:solidFill>
                  <a:srgbClr val="660033"/>
                </a:solidFill>
                <a:latin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33"/>
                </a:solidFill>
                <a:latin typeface="Times New Roman" pitchFamily="18" charset="0"/>
              </a:rPr>
              <a:t>mũ</a:t>
            </a:r>
            <a:r>
              <a:rPr lang="en-US" altLang="en-US" sz="24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33"/>
                </a:solidFill>
                <a:latin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660033"/>
                </a:solidFill>
                <a:latin typeface="Times New Roman" pitchFamily="18" charset="0"/>
              </a:rPr>
              <a:t> 4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3657600" y="3048000"/>
            <a:ext cx="1828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33"/>
                </a:solidFill>
                <a:latin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33"/>
                </a:solidFill>
                <a:latin typeface="Times New Roman" pitchFamily="18" charset="0"/>
              </a:rPr>
              <a:t>mũ</a:t>
            </a:r>
            <a:r>
              <a:rPr lang="en-US" altLang="en-US" sz="24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33"/>
                </a:solidFill>
                <a:latin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660033"/>
                </a:solidFill>
                <a:latin typeface="Times New Roman" pitchFamily="18" charset="0"/>
              </a:rPr>
              <a:t> 3</a:t>
            </a:r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3818836" y="1563550"/>
            <a:ext cx="1905000" cy="1752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Oval 24"/>
          <p:cNvSpPr>
            <a:spLocks noChangeArrowheads="1"/>
          </p:cNvSpPr>
          <p:nvPr/>
        </p:nvSpPr>
        <p:spPr bwMode="auto">
          <a:xfrm>
            <a:off x="5334000" y="3276600"/>
            <a:ext cx="1735138" cy="476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 sz="200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5334000" y="3276600"/>
            <a:ext cx="1922463" cy="1004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660033"/>
                </a:solidFill>
                <a:latin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33"/>
                </a:solidFill>
                <a:latin typeface="Times New Roman" pitchFamily="18" charset="0"/>
              </a:rPr>
              <a:t>mũ</a:t>
            </a:r>
            <a:r>
              <a:rPr lang="en-US" altLang="en-US" sz="24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33"/>
                </a:solidFill>
                <a:latin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660033"/>
                </a:solidFill>
                <a:latin typeface="Times New Roman" pitchFamily="18" charset="0"/>
              </a:rPr>
              <a:t>1</a:t>
            </a:r>
          </a:p>
          <a:p>
            <a:pPr algn="ctr">
              <a:spcBef>
                <a:spcPct val="50000"/>
              </a:spcBef>
            </a:pPr>
            <a:endParaRPr lang="en-US" altLang="en-US" sz="24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 flipV="1">
            <a:off x="1123156" y="6011999"/>
            <a:ext cx="9620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209800" y="3810000"/>
            <a:ext cx="5105400" cy="584200"/>
            <a:chOff x="1344" y="1488"/>
            <a:chExt cx="3696" cy="384"/>
          </a:xfrm>
        </p:grpSpPr>
        <p:sp>
          <p:nvSpPr>
            <p:cNvPr id="7195" name="AutoShape 28"/>
            <p:cNvSpPr>
              <a:spLocks/>
            </p:cNvSpPr>
            <p:nvPr/>
          </p:nvSpPr>
          <p:spPr bwMode="auto">
            <a:xfrm rot="-5400000">
              <a:off x="3096" y="-264"/>
              <a:ext cx="192" cy="3696"/>
            </a:xfrm>
            <a:prstGeom prst="leftBrace">
              <a:avLst>
                <a:gd name="adj1" fmla="val 160417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7196" name="Line 29"/>
            <p:cNvSpPr>
              <a:spLocks noChangeShapeType="1"/>
            </p:cNvSpPr>
            <p:nvPr/>
          </p:nvSpPr>
          <p:spPr bwMode="auto">
            <a:xfrm flipV="1">
              <a:off x="3216" y="1680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125760" y="4394200"/>
            <a:ext cx="8892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Tổng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mũ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tất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cả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biến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có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đơn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thức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</a:t>
            </a:r>
            <a:r>
              <a:rPr lang="en-US" altLang="en-US" sz="3200" dirty="0" err="1" smtClean="0">
                <a:latin typeface="Times New Roman" pitchFamily="18" charset="0"/>
              </a:rPr>
              <a:t>à</a:t>
            </a:r>
            <a:r>
              <a:rPr lang="en-US" altLang="en-US" sz="3200" dirty="0" smtClean="0">
                <a:latin typeface="Times New Roman" pitchFamily="18" charset="0"/>
              </a:rPr>
              <a:t>:</a:t>
            </a:r>
            <a:endParaRPr lang="en-US" altLang="en-US" sz="3200" dirty="0">
              <a:latin typeface="Times New Roman" pitchFamily="18" charset="0"/>
            </a:endParaRP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2239168" y="5722280"/>
            <a:ext cx="69048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Ta nói đ</a:t>
            </a:r>
            <a:r>
              <a:rPr lang="en-US" alt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ơn</a:t>
            </a:r>
            <a:r>
              <a:rPr lang="en-US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thức</a:t>
            </a:r>
            <a:r>
              <a:rPr lang="vi-VN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trên</a:t>
            </a:r>
            <a:r>
              <a:rPr lang="en-US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có bậc là 8</a:t>
            </a:r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 flipV="1">
            <a:off x="2196412" y="1471612"/>
            <a:ext cx="469900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flipV="1">
            <a:off x="2799556" y="1470025"/>
            <a:ext cx="469900" cy="1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 flipV="1">
            <a:off x="3498850" y="1468438"/>
            <a:ext cx="469900" cy="1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34"/>
          <p:cNvSpPr>
            <a:spLocks noChangeShapeType="1"/>
          </p:cNvSpPr>
          <p:nvPr/>
        </p:nvSpPr>
        <p:spPr bwMode="auto">
          <a:xfrm flipV="1">
            <a:off x="1600200" y="1485900"/>
            <a:ext cx="469900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 flipH="1">
            <a:off x="1828800" y="1524000"/>
            <a:ext cx="19050" cy="4238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-35706" y="1955918"/>
            <a:ext cx="231772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660033"/>
                </a:solidFill>
                <a:latin typeface="Times New Roman" pitchFamily="18" charset="0"/>
              </a:rPr>
              <a:t>   </a:t>
            </a:r>
            <a:r>
              <a:rPr lang="vi-VN" altLang="en-US" sz="2400" b="1" dirty="0" smtClean="0">
                <a:solidFill>
                  <a:srgbClr val="660033"/>
                </a:solidFill>
                <a:latin typeface="Times New Roman" pitchFamily="18" charset="0"/>
              </a:rPr>
              <a:t>Hệ số: </a:t>
            </a:r>
            <a:r>
              <a:rPr lang="vi-VN" altLang="en-US" sz="2400" b="1" dirty="0">
                <a:solidFill>
                  <a:srgbClr val="660033"/>
                </a:solidFill>
                <a:latin typeface="Times New Roman" pitchFamily="18" charset="0"/>
              </a:rPr>
              <a:t>k</a:t>
            </a:r>
            <a:r>
              <a:rPr lang="en-US" altLang="en-US" sz="2400" b="1" dirty="0" err="1" smtClean="0">
                <a:solidFill>
                  <a:srgbClr val="660033"/>
                </a:solidFill>
                <a:latin typeface="Times New Roman" pitchFamily="18" charset="0"/>
              </a:rPr>
              <a:t>hác</a:t>
            </a:r>
            <a:r>
              <a:rPr lang="en-US" altLang="en-US" sz="2400" b="1" dirty="0" smtClean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660033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257240" y="750165"/>
            <a:ext cx="1531838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</a:rPr>
              <a:t>a,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Ví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dụ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1312" y="5085184"/>
            <a:ext cx="332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 + 3 + 1 =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103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  <p:bldP spid="15377" grpId="0" animBg="1"/>
      <p:bldP spid="15378" grpId="0" animBg="1"/>
      <p:bldP spid="15379" grpId="0" animBg="1"/>
      <p:bldP spid="15380" grpId="0" animBg="1"/>
      <p:bldP spid="15381" grpId="0" animBg="1"/>
      <p:bldP spid="15382" grpId="0" animBg="1"/>
      <p:bldP spid="15383" grpId="0" animBg="1"/>
      <p:bldP spid="15384" grpId="0" animBg="1"/>
      <p:bldP spid="15385" grpId="0" animBg="1"/>
      <p:bldP spid="15386" grpId="0" animBg="1"/>
      <p:bldP spid="15391" grpId="0"/>
      <p:bldP spid="15394" grpId="0" animBg="1"/>
      <p:bldP spid="15395" grpId="0" animBg="1"/>
      <p:bldP spid="15396" grpId="0" animBg="1"/>
      <p:bldP spid="3" grpId="0" animBg="1"/>
      <p:bldP spid="4" grpId="0" animBg="1"/>
      <p:bldP spid="7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543524"/>
            <a:ext cx="89883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Định nghĩa</a:t>
            </a:r>
          </a:p>
          <a:p>
            <a:r>
              <a:rPr lang="vi-V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Bậc của đơn thức có hệ số khác 0 là 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 số mũ</a:t>
            </a:r>
          </a:p>
          <a:p>
            <a:r>
              <a:rPr lang="vi-V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 cả các biến</a:t>
            </a:r>
            <a:r>
              <a:rPr lang="vi-V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có trong đơn thức đó.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062" y="2719516"/>
            <a:ext cx="82958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c, Chú ý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endParaRPr lang="vi-VN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Ví dụ: 2; -3; 0,5 là các đơn thức có bậc là 0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65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2753713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000000"/>
                </a:solidFill>
                <a:latin typeface="Times New Roman" pitchFamily="18" charset="0"/>
              </a:rPr>
              <a:t>*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</a:rPr>
              <a:t>Đơn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</a:rPr>
              <a:t>thức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 3</a:t>
            </a:r>
            <a:r>
              <a:rPr lang="en-US" altLang="en-US" sz="36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altLang="en-US" sz="3600" i="1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3600" i="1" dirty="0">
                <a:solidFill>
                  <a:srgbClr val="000000"/>
                </a:solidFill>
                <a:latin typeface="Times New Roman" pitchFamily="18" charset="0"/>
              </a:rPr>
              <a:t>yz</a:t>
            </a:r>
            <a:r>
              <a:rPr lang="en-US" altLang="en-US" sz="3600" baseline="30000" dirty="0">
                <a:solidFill>
                  <a:srgbClr val="000000"/>
                </a:solidFill>
                <a:latin typeface="Times New Roman" pitchFamily="18" charset="0"/>
              </a:rPr>
              <a:t>4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</a:rPr>
              <a:t>bậc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……….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3636363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* Số  4 là đơn thức có bậc là ……..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4626963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*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 0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</a:rPr>
              <a:t>đơn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</a:rPr>
              <a:t>thức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</a:rPr>
              <a:t>bậc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 ……..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703641" y="2753713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697894" y="3636363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455231" y="4583788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k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hông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bậc</a:t>
            </a:r>
            <a:endParaRPr lang="en-US" altLang="en-US" sz="36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0" y="18040"/>
            <a:ext cx="37444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vi-VN" altLang="en-US" sz="4400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itchFamily="18" charset="0"/>
              </a:rPr>
              <a:t>Áp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altLang="en-US" sz="4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5573113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* A = </a:t>
            </a:r>
            <a:r>
              <a:rPr lang="en-US" altLang="en-US" sz="3600" i="1" dirty="0">
                <a:solidFill>
                  <a:srgbClr val="000000"/>
                </a:solidFill>
                <a:latin typeface="Times New Roman" pitchFamily="18" charset="0"/>
              </a:rPr>
              <a:t>xyz . xyz . xyz . xyz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</a:rPr>
              <a:t>bậc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: ……..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781800" y="5557466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1858407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000000"/>
                </a:solidFill>
                <a:latin typeface="Times New Roman" pitchFamily="18" charset="0"/>
              </a:rPr>
              <a:t>*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</a:rPr>
              <a:t>Đơn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</a:rPr>
              <a:t>thức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altLang="en-US" sz="3600" i="1" dirty="0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vi-VN" altLang="en-US" sz="3600" i="1" baseline="30000" dirty="0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altLang="en-US" sz="3600" i="1" dirty="0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vi-VN" altLang="en-US" sz="3600" baseline="30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3600" baseline="30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</a:rPr>
              <a:t>bậc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……….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455231" y="1853497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3600" b="1" dirty="0">
                <a:solidFill>
                  <a:srgbClr val="FF0000"/>
                </a:solidFill>
                <a:latin typeface="Times New Roman" pitchFamily="18" charset="0"/>
              </a:rPr>
              <a:t>5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27990" y="811857"/>
            <a:ext cx="91965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VD4: Tìm bậc của các đơn thức sau:</a:t>
            </a:r>
            <a:r>
              <a:rPr lang="en-US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endParaRPr lang="en-US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3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073676"/>
              </p:ext>
            </p:extLst>
          </p:nvPr>
        </p:nvGraphicFramePr>
        <p:xfrm>
          <a:off x="0" y="-171400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1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71400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492014"/>
              </p:ext>
            </p:extLst>
          </p:nvPr>
        </p:nvGraphicFramePr>
        <p:xfrm>
          <a:off x="152400" y="-19000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2" name="Equation" r:id="rId5" imgW="435285" imgH="677109" progId="Equation.DSMT4">
                  <p:embed/>
                </p:oleObj>
              </mc:Choice>
              <mc:Fallback>
                <p:oleObj name="Equation" r:id="rId5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-19000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29444"/>
              </p:ext>
            </p:extLst>
          </p:nvPr>
        </p:nvGraphicFramePr>
        <p:xfrm>
          <a:off x="0" y="-171400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3" name="Equation" r:id="rId6" imgW="435285" imgH="677109" progId="Equation.DSMT4">
                  <p:embed/>
                </p:oleObj>
              </mc:Choice>
              <mc:Fallback>
                <p:oleObj name="Equation" r:id="rId6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71400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0" y="106363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4) </a:t>
            </a:r>
            <a:r>
              <a:rPr lang="vi-VN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Nhân hai đơn thức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177624" y="1241823"/>
            <a:ext cx="89602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err="1">
                <a:latin typeface="Times New Roman" pitchFamily="18" charset="0"/>
              </a:rPr>
              <a:t>Nhân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hai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đơn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thức</a:t>
            </a:r>
            <a:r>
              <a:rPr lang="en-US" altLang="en-US" sz="3200" dirty="0" smtClean="0">
                <a:latin typeface="Times New Roman" pitchFamily="18" charset="0"/>
              </a:rPr>
              <a:t>:</a:t>
            </a:r>
            <a:r>
              <a:rPr lang="vi-VN" altLang="en-US" sz="3200" dirty="0" smtClean="0">
                <a:latin typeface="Times New Roman" pitchFamily="18" charset="0"/>
              </a:rPr>
              <a:t>               và </a:t>
            </a:r>
            <a:r>
              <a:rPr lang="en-US" altLang="en-US" sz="3200" dirty="0" smtClean="0">
                <a:latin typeface="Times New Roman" pitchFamily="18" charset="0"/>
              </a:rPr>
              <a:t> </a:t>
            </a:r>
            <a:endParaRPr lang="en-US" altLang="en-US" sz="3200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3075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7627" y="660305"/>
            <a:ext cx="1624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547" y="4653136"/>
            <a:ext cx="8966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Quy tắc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nhân hai đơn thức ta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 các hệ số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với nhau và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 các phần biến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177014"/>
              </p:ext>
            </p:extLst>
          </p:nvPr>
        </p:nvGraphicFramePr>
        <p:xfrm>
          <a:off x="2483768" y="1833359"/>
          <a:ext cx="323691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4" name="Equation" r:id="rId7" imgW="1054080" imgH="228600" progId="Equation.DSMT4">
                  <p:embed/>
                </p:oleObj>
              </mc:Choice>
              <mc:Fallback>
                <p:oleObj name="Equation" r:id="rId7" imgW="10540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833359"/>
                        <a:ext cx="323691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187400"/>
              </p:ext>
            </p:extLst>
          </p:nvPr>
        </p:nvGraphicFramePr>
        <p:xfrm>
          <a:off x="2474166" y="3090461"/>
          <a:ext cx="436721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5" name="Equation" r:id="rId9" imgW="1422360" imgH="279360" progId="Equation.DSMT4">
                  <p:embed/>
                </p:oleObj>
              </mc:Choice>
              <mc:Fallback>
                <p:oleObj name="Equation" r:id="rId9" imgW="142236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166" y="3090461"/>
                        <a:ext cx="4367212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690451"/>
              </p:ext>
            </p:extLst>
          </p:nvPr>
        </p:nvGraphicFramePr>
        <p:xfrm>
          <a:off x="2483768" y="3789040"/>
          <a:ext cx="20669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6" name="Equation" r:id="rId11" imgW="672840" imgH="228600" progId="Equation.DSMT4">
                  <p:embed/>
                </p:oleObj>
              </mc:Choice>
              <mc:Fallback>
                <p:oleObj name="Equation" r:id="rId11" imgW="67284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789040"/>
                        <a:ext cx="206692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826054"/>
              </p:ext>
            </p:extLst>
          </p:nvPr>
        </p:nvGraphicFramePr>
        <p:xfrm>
          <a:off x="3435014" y="1183372"/>
          <a:ext cx="13636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7" name="Equation" r:id="rId13" imgW="444240" imgH="228600" progId="Equation.DSMT4">
                  <p:embed/>
                </p:oleObj>
              </mc:Choice>
              <mc:Fallback>
                <p:oleObj name="Equation" r:id="rId13" imgW="44424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014" y="1183372"/>
                        <a:ext cx="136366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049675"/>
              </p:ext>
            </p:extLst>
          </p:nvPr>
        </p:nvGraphicFramePr>
        <p:xfrm>
          <a:off x="5393504" y="1241823"/>
          <a:ext cx="124936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8" name="Equation" r:id="rId15" imgW="406080" imgH="228600" progId="Equation.DSMT4">
                  <p:embed/>
                </p:oleObj>
              </mc:Choice>
              <mc:Fallback>
                <p:oleObj name="Equation" r:id="rId15" imgW="4060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3504" y="1241823"/>
                        <a:ext cx="124936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009843"/>
              </p:ext>
            </p:extLst>
          </p:nvPr>
        </p:nvGraphicFramePr>
        <p:xfrm>
          <a:off x="2483768" y="2558103"/>
          <a:ext cx="40179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9" name="Equation" r:id="rId17" imgW="1307880" imgH="228600" progId="Equation.DSMT4">
                  <p:embed/>
                </p:oleObj>
              </mc:Choice>
              <mc:Fallback>
                <p:oleObj name="Equation" r:id="rId17" imgW="13078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558103"/>
                        <a:ext cx="401796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7353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520" y="0"/>
            <a:ext cx="5073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VD5: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539827"/>
              </p:ext>
            </p:extLst>
          </p:nvPr>
        </p:nvGraphicFramePr>
        <p:xfrm>
          <a:off x="337215" y="1203102"/>
          <a:ext cx="2722617" cy="6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" name="Equation" r:id="rId3" imgW="965160" imgH="228600" progId="Equation.DSMT4">
                  <p:embed/>
                </p:oleObj>
              </mc:Choice>
              <mc:Fallback>
                <p:oleObj name="Equation" r:id="rId3" imgW="965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7215" y="1203102"/>
                        <a:ext cx="2722617" cy="64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657843"/>
              </p:ext>
            </p:extLst>
          </p:nvPr>
        </p:nvGraphicFramePr>
        <p:xfrm>
          <a:off x="3131840" y="1916832"/>
          <a:ext cx="2848884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" name="Equation" r:id="rId5" imgW="1168200" imgH="228600" progId="Equation.DSMT4">
                  <p:embed/>
                </p:oleObj>
              </mc:Choice>
              <mc:Fallback>
                <p:oleObj name="Equation" r:id="rId5" imgW="1168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1840" y="1916832"/>
                        <a:ext cx="2848884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048780"/>
              </p:ext>
            </p:extLst>
          </p:nvPr>
        </p:nvGraphicFramePr>
        <p:xfrm>
          <a:off x="3131840" y="2636912"/>
          <a:ext cx="1512168" cy="523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" name="Equation" r:id="rId7" imgW="660240" imgH="228600" progId="Equation.DSMT4">
                  <p:embed/>
                </p:oleObj>
              </mc:Choice>
              <mc:Fallback>
                <p:oleObj name="Equation" r:id="rId7" imgW="66024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636912"/>
                        <a:ext cx="1512168" cy="523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3577" y="3140968"/>
            <a:ext cx="437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VD6: Thu gọn đơn thức sau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728188"/>
              </p:ext>
            </p:extLst>
          </p:nvPr>
        </p:nvGraphicFramePr>
        <p:xfrm>
          <a:off x="404287" y="3677103"/>
          <a:ext cx="3606997" cy="706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" name="Equation" r:id="rId9" imgW="1295280" imgH="253800" progId="Equation.DSMT4">
                  <p:embed/>
                </p:oleObj>
              </mc:Choice>
              <mc:Fallback>
                <p:oleObj name="Equation" r:id="rId9" imgW="129528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287" y="3677103"/>
                        <a:ext cx="3606997" cy="706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725874"/>
              </p:ext>
            </p:extLst>
          </p:nvPr>
        </p:nvGraphicFramePr>
        <p:xfrm>
          <a:off x="253577" y="4365105"/>
          <a:ext cx="5125859" cy="762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" name="Equation" r:id="rId11" imgW="1879560" imgH="279360" progId="Equation.DSMT4">
                  <p:embed/>
                </p:oleObj>
              </mc:Choice>
              <mc:Fallback>
                <p:oleObj name="Equation" r:id="rId11" imgW="187956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77" y="4365105"/>
                        <a:ext cx="5125859" cy="762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674897"/>
              </p:ext>
            </p:extLst>
          </p:nvPr>
        </p:nvGraphicFramePr>
        <p:xfrm>
          <a:off x="3128434" y="1200329"/>
          <a:ext cx="3531798" cy="69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" name="Equation" r:id="rId13" imgW="1409400" imgH="279360" progId="Equation.DSMT4">
                  <p:embed/>
                </p:oleObj>
              </mc:Choice>
              <mc:Fallback>
                <p:oleObj name="Equation" r:id="rId13" imgW="140940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434" y="1200329"/>
                        <a:ext cx="3531798" cy="699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693650"/>
              </p:ext>
            </p:extLst>
          </p:nvPr>
        </p:nvGraphicFramePr>
        <p:xfrm>
          <a:off x="253577" y="5085184"/>
          <a:ext cx="3024336" cy="739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8" name="Equation" r:id="rId15" imgW="1143000" imgH="279360" progId="Equation.DSMT4">
                  <p:embed/>
                </p:oleObj>
              </mc:Choice>
              <mc:Fallback>
                <p:oleObj name="Equation" r:id="rId15" imgW="1143000" imgH="2793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77" y="5085184"/>
                        <a:ext cx="3024336" cy="739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564518"/>
              </p:ext>
            </p:extLst>
          </p:nvPr>
        </p:nvGraphicFramePr>
        <p:xfrm>
          <a:off x="278999" y="5733256"/>
          <a:ext cx="1440160" cy="564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" name="Equation" r:id="rId17" imgW="583920" imgH="228600" progId="Equation.DSMT4">
                  <p:embed/>
                </p:oleObj>
              </mc:Choice>
              <mc:Fallback>
                <p:oleObj name="Equation" r:id="rId17" imgW="5839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99" y="5733256"/>
                        <a:ext cx="1440160" cy="5640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1168" y="6396335"/>
            <a:ext cx="8662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Chú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ý: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thức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đều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thành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thức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gọn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54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619" y="791705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636052"/>
              </p:ext>
            </p:extLst>
          </p:nvPr>
        </p:nvGraphicFramePr>
        <p:xfrm>
          <a:off x="4283968" y="1295761"/>
          <a:ext cx="2520280" cy="5310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" name="Equation" r:id="rId3" imgW="711000" imgH="1498320" progId="Equation.DSMT4">
                  <p:embed/>
                </p:oleObj>
              </mc:Choice>
              <mc:Fallback>
                <p:oleObj name="Equation" r:id="rId3" imgW="711000" imgH="1498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3968" y="1295761"/>
                        <a:ext cx="2520280" cy="5310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3994003" y="3600017"/>
            <a:ext cx="936104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94003" y="2807929"/>
            <a:ext cx="936104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94003" y="5904273"/>
            <a:ext cx="936104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38019" y="4752145"/>
            <a:ext cx="936104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0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Luyện tập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6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1" y="5375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243427"/>
              </p:ext>
            </p:extLst>
          </p:nvPr>
        </p:nvGraphicFramePr>
        <p:xfrm>
          <a:off x="1017588" y="2136775"/>
          <a:ext cx="2212975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7" name="Equation" r:id="rId3" imgW="672840" imgH="1117440" progId="Equation.DSMT4">
                  <p:embed/>
                </p:oleObj>
              </mc:Choice>
              <mc:Fallback>
                <p:oleObj name="Equation" r:id="rId3" imgW="67284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7588" y="2136775"/>
                        <a:ext cx="2212975" cy="3671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76256" y="1285674"/>
            <a:ext cx="2052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40467" y="1260049"/>
            <a:ext cx="1831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295700"/>
              </p:ext>
            </p:extLst>
          </p:nvPr>
        </p:nvGraphicFramePr>
        <p:xfrm>
          <a:off x="7164288" y="1988840"/>
          <a:ext cx="1009697" cy="865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8" name="Equation" r:id="rId5" imgW="266400" imgH="228600" progId="Equation.DSMT4">
                  <p:embed/>
                </p:oleObj>
              </mc:Choice>
              <mc:Fallback>
                <p:oleObj name="Equation" r:id="rId5" imgW="266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4288" y="1988840"/>
                        <a:ext cx="1009697" cy="865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360920"/>
              </p:ext>
            </p:extLst>
          </p:nvPr>
        </p:nvGraphicFramePr>
        <p:xfrm>
          <a:off x="4860032" y="2132856"/>
          <a:ext cx="75412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9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0032" y="2132856"/>
                        <a:ext cx="754128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189469"/>
              </p:ext>
            </p:extLst>
          </p:nvPr>
        </p:nvGraphicFramePr>
        <p:xfrm>
          <a:off x="4860032" y="2780928"/>
          <a:ext cx="445985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0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60032" y="2780928"/>
                        <a:ext cx="445985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466414"/>
              </p:ext>
            </p:extLst>
          </p:nvPr>
        </p:nvGraphicFramePr>
        <p:xfrm>
          <a:off x="7020272" y="2852936"/>
          <a:ext cx="1224136" cy="881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1" name="Equation" r:id="rId11" imgW="317160" imgH="228600" progId="Equation.DSMT4">
                  <p:embed/>
                </p:oleObj>
              </mc:Choice>
              <mc:Fallback>
                <p:oleObj name="Equation" r:id="rId11" imgW="317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20272" y="2852936"/>
                        <a:ext cx="1224136" cy="881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473662"/>
              </p:ext>
            </p:extLst>
          </p:nvPr>
        </p:nvGraphicFramePr>
        <p:xfrm>
          <a:off x="4788024" y="4221088"/>
          <a:ext cx="548211" cy="507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2" name="Equation" r:id="rId13" imgW="190440" imgH="164880" progId="Equation.DSMT4">
                  <p:embed/>
                </p:oleObj>
              </mc:Choice>
              <mc:Fallback>
                <p:oleObj name="Equation" r:id="rId13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88024" y="4221088"/>
                        <a:ext cx="548211" cy="507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477678"/>
              </p:ext>
            </p:extLst>
          </p:nvPr>
        </p:nvGraphicFramePr>
        <p:xfrm>
          <a:off x="7559218" y="4221088"/>
          <a:ext cx="45701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3" name="Equation" r:id="rId15" imgW="126720" imgH="139680" progId="Equation.DSMT4">
                  <p:embed/>
                </p:oleObj>
              </mc:Choice>
              <mc:Fallback>
                <p:oleObj name="Equation" r:id="rId15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59218" y="4221088"/>
                        <a:ext cx="457010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709176"/>
              </p:ext>
            </p:extLst>
          </p:nvPr>
        </p:nvGraphicFramePr>
        <p:xfrm>
          <a:off x="5004048" y="5157192"/>
          <a:ext cx="279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4" name="Equation" r:id="rId17" imgW="88560" imgH="164880" progId="Equation.DSMT4">
                  <p:embed/>
                </p:oleObj>
              </mc:Choice>
              <mc:Fallback>
                <p:oleObj name="Equation" r:id="rId17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04048" y="5157192"/>
                        <a:ext cx="2794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285313"/>
              </p:ext>
            </p:extLst>
          </p:nvPr>
        </p:nvGraphicFramePr>
        <p:xfrm>
          <a:off x="6876256" y="4941168"/>
          <a:ext cx="180420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5" name="Equation" r:id="rId19" imgW="520560" imgH="228600" progId="Equation.DSMT4">
                  <p:embed/>
                </p:oleObj>
              </mc:Choice>
              <mc:Fallback>
                <p:oleObj name="Equation" r:id="rId19" imgW="520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876256" y="4941168"/>
                        <a:ext cx="1804200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707904" y="1260049"/>
            <a:ext cx="72008" cy="46892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44208" y="1260049"/>
            <a:ext cx="0" cy="46892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5576" y="1844824"/>
            <a:ext cx="83884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5576" y="2818656"/>
            <a:ext cx="83884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5576" y="4293096"/>
            <a:ext cx="83884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5576" y="5013176"/>
            <a:ext cx="83884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55576" y="5949280"/>
            <a:ext cx="83884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36746" y="1240182"/>
            <a:ext cx="84072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00742" y="1260049"/>
            <a:ext cx="72008" cy="46892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9112999" y="1260049"/>
            <a:ext cx="31001" cy="46892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45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474311"/>
              </p:ext>
            </p:extLst>
          </p:nvPr>
        </p:nvGraphicFramePr>
        <p:xfrm>
          <a:off x="2154238" y="1484313"/>
          <a:ext cx="5627687" cy="481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Equation" r:id="rId3" imgW="1752480" imgH="1498320" progId="Equation.DSMT4">
                  <p:embed/>
                </p:oleObj>
              </mc:Choice>
              <mc:Fallback>
                <p:oleObj name="Equation" r:id="rId3" imgW="1752480" imgH="1498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4238" y="1484313"/>
                        <a:ext cx="5627687" cy="481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49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665398"/>
              </p:ext>
            </p:extLst>
          </p:nvPr>
        </p:nvGraphicFramePr>
        <p:xfrm>
          <a:off x="1" y="23056"/>
          <a:ext cx="2617739" cy="971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1" name="Equation" r:id="rId3" imgW="1155600" imgH="393480" progId="Equation.DSMT4">
                  <p:embed/>
                </p:oleObj>
              </mc:Choice>
              <mc:Fallback>
                <p:oleObj name="Equation" r:id="rId3" imgW="1155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23056"/>
                        <a:ext cx="2617739" cy="971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81393"/>
              </p:ext>
            </p:extLst>
          </p:nvPr>
        </p:nvGraphicFramePr>
        <p:xfrm>
          <a:off x="4211960" y="67"/>
          <a:ext cx="3998954" cy="984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2" name="Equation" r:id="rId5" imgW="1752480" imgH="431640" progId="Equation.DSMT4">
                  <p:embed/>
                </p:oleObj>
              </mc:Choice>
              <mc:Fallback>
                <p:oleObj name="Equation" r:id="rId5" imgW="1752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1960" y="67"/>
                        <a:ext cx="3998954" cy="984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7442" y="327985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3069" y="3816018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273499"/>
              </p:ext>
            </p:extLst>
          </p:nvPr>
        </p:nvGraphicFramePr>
        <p:xfrm>
          <a:off x="25084" y="836712"/>
          <a:ext cx="3291835" cy="1083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3" name="Equation" r:id="rId7" imgW="1511280" imgH="457200" progId="Equation.DSMT4">
                  <p:embed/>
                </p:oleObj>
              </mc:Choice>
              <mc:Fallback>
                <p:oleObj name="Equation" r:id="rId7" imgW="15112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4" y="836712"/>
                        <a:ext cx="3291835" cy="1083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704310"/>
              </p:ext>
            </p:extLst>
          </p:nvPr>
        </p:nvGraphicFramePr>
        <p:xfrm>
          <a:off x="0" y="1916832"/>
          <a:ext cx="17430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4" name="Equation" r:id="rId9" imgW="799920" imgH="279360" progId="Equation.DSMT4">
                  <p:embed/>
                </p:oleObj>
              </mc:Choice>
              <mc:Fallback>
                <p:oleObj name="Equation" r:id="rId9" imgW="79992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16832"/>
                        <a:ext cx="1743075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068387"/>
              </p:ext>
            </p:extLst>
          </p:nvPr>
        </p:nvGraphicFramePr>
        <p:xfrm>
          <a:off x="11696" y="2564904"/>
          <a:ext cx="11350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5" name="Equation" r:id="rId11" imgW="520560" imgH="228600" progId="Equation.DSMT4">
                  <p:embed/>
                </p:oleObj>
              </mc:Choice>
              <mc:Fallback>
                <p:oleObj name="Equation" r:id="rId11" imgW="52056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6" y="2564904"/>
                        <a:ext cx="1135062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289720"/>
              </p:ext>
            </p:extLst>
          </p:nvPr>
        </p:nvGraphicFramePr>
        <p:xfrm>
          <a:off x="4499992" y="980728"/>
          <a:ext cx="4516458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6" name="Equation" r:id="rId13" imgW="2082600" imgH="431640" progId="Equation.DSMT4">
                  <p:embed/>
                </p:oleObj>
              </mc:Choice>
              <mc:Fallback>
                <p:oleObj name="Equation" r:id="rId13" imgW="208260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980728"/>
                        <a:ext cx="4516458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399266"/>
              </p:ext>
            </p:extLst>
          </p:nvPr>
        </p:nvGraphicFramePr>
        <p:xfrm>
          <a:off x="4560386" y="2822692"/>
          <a:ext cx="1080120" cy="778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7" name="Equation" r:id="rId15" imgW="545760" imgH="393480" progId="Equation.DSMT4">
                  <p:embed/>
                </p:oleObj>
              </mc:Choice>
              <mc:Fallback>
                <p:oleObj name="Equation" r:id="rId15" imgW="54576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386" y="2822692"/>
                        <a:ext cx="1080120" cy="778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832619"/>
              </p:ext>
            </p:extLst>
          </p:nvPr>
        </p:nvGraphicFramePr>
        <p:xfrm>
          <a:off x="4511377" y="1916832"/>
          <a:ext cx="2662882" cy="817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8" name="Equation" r:id="rId17" imgW="1282680" imgH="393480" progId="Equation.DSMT4">
                  <p:embed/>
                </p:oleObj>
              </mc:Choice>
              <mc:Fallback>
                <p:oleObj name="Equation" r:id="rId17" imgW="128268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377" y="1916832"/>
                        <a:ext cx="2662882" cy="817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424962"/>
              </p:ext>
            </p:extLst>
          </p:nvPr>
        </p:nvGraphicFramePr>
        <p:xfrm>
          <a:off x="4499992" y="4725144"/>
          <a:ext cx="2006286" cy="591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" name="Equation" r:id="rId19" imgW="774360" imgH="228600" progId="Equation.DSMT4">
                  <p:embed/>
                </p:oleObj>
              </mc:Choice>
              <mc:Fallback>
                <p:oleObj name="Equation" r:id="rId19" imgW="77436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4725144"/>
                        <a:ext cx="2006286" cy="5910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705208"/>
              </p:ext>
            </p:extLst>
          </p:nvPr>
        </p:nvGraphicFramePr>
        <p:xfrm>
          <a:off x="120650" y="4652963"/>
          <a:ext cx="319563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0" name="Equation" r:id="rId21" imgW="1320480" imgH="393480" progId="Equation.DSMT4">
                  <p:embed/>
                </p:oleObj>
              </mc:Choice>
              <mc:Fallback>
                <p:oleObj name="Equation" r:id="rId21" imgW="13204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4652963"/>
                        <a:ext cx="319563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308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15691" y="3031931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505210"/>
              </p:ext>
            </p:extLst>
          </p:nvPr>
        </p:nvGraphicFramePr>
        <p:xfrm>
          <a:off x="6588224" y="188640"/>
          <a:ext cx="219793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4" name="Equation" r:id="rId3" imgW="774360" imgH="228600" progId="Equation.DSMT4">
                  <p:embed/>
                </p:oleObj>
              </mc:Choice>
              <mc:Fallback>
                <p:oleObj name="Equation" r:id="rId3" imgW="774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88224" y="188640"/>
                        <a:ext cx="2197934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747431"/>
              </p:ext>
            </p:extLst>
          </p:nvPr>
        </p:nvGraphicFramePr>
        <p:xfrm>
          <a:off x="425450" y="260350"/>
          <a:ext cx="31972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5" name="Equation" r:id="rId5" imgW="1320480" imgH="393480" progId="Equation.DSMT4">
                  <p:embed/>
                </p:oleObj>
              </mc:Choice>
              <mc:Fallback>
                <p:oleObj name="Equation" r:id="rId5" imgW="1320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5450" y="260350"/>
                        <a:ext cx="3197225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7937" y="3370032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201596"/>
              </p:ext>
            </p:extLst>
          </p:nvPr>
        </p:nvGraphicFramePr>
        <p:xfrm>
          <a:off x="6625845" y="908720"/>
          <a:ext cx="2304256" cy="583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6" name="Equation" r:id="rId7" imgW="901440" imgH="228600" progId="Equation.DSMT4">
                  <p:embed/>
                </p:oleObj>
              </mc:Choice>
              <mc:Fallback>
                <p:oleObj name="Equation" r:id="rId7" imgW="90144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5845" y="908720"/>
                        <a:ext cx="2304256" cy="583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440374"/>
              </p:ext>
            </p:extLst>
          </p:nvPr>
        </p:nvGraphicFramePr>
        <p:xfrm>
          <a:off x="6625199" y="1556792"/>
          <a:ext cx="2305547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7" name="Equation" r:id="rId9" imgW="914400" imgH="228600" progId="Equation.DSMT4">
                  <p:embed/>
                </p:oleObj>
              </mc:Choice>
              <mc:Fallback>
                <p:oleObj name="Equation" r:id="rId9" imgW="9144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5199" y="1556792"/>
                        <a:ext cx="2305547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152325"/>
              </p:ext>
            </p:extLst>
          </p:nvPr>
        </p:nvGraphicFramePr>
        <p:xfrm>
          <a:off x="6610130" y="2213472"/>
          <a:ext cx="1852921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8" name="Equation" r:id="rId11" imgW="736560" imgH="228600" progId="Equation.DSMT4">
                  <p:embed/>
                </p:oleObj>
              </mc:Choice>
              <mc:Fallback>
                <p:oleObj name="Equation" r:id="rId11" imgW="73656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130" y="2213472"/>
                        <a:ext cx="1852921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619720"/>
              </p:ext>
            </p:extLst>
          </p:nvPr>
        </p:nvGraphicFramePr>
        <p:xfrm>
          <a:off x="594063" y="1196751"/>
          <a:ext cx="3650090" cy="947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9" name="Equation" r:id="rId13" imgW="1663560" imgH="431640" progId="Equation.DSMT4">
                  <p:embed/>
                </p:oleObj>
              </mc:Choice>
              <mc:Fallback>
                <p:oleObj name="Equation" r:id="rId13" imgW="166356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63" y="1196751"/>
                        <a:ext cx="3650090" cy="947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016205"/>
              </p:ext>
            </p:extLst>
          </p:nvPr>
        </p:nvGraphicFramePr>
        <p:xfrm>
          <a:off x="627937" y="2788756"/>
          <a:ext cx="1702869" cy="556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0" name="Equation" r:id="rId15" imgW="698400" imgH="228600" progId="Equation.DSMT4">
                  <p:embed/>
                </p:oleObj>
              </mc:Choice>
              <mc:Fallback>
                <p:oleObj name="Equation" r:id="rId15" imgW="6984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937" y="2788756"/>
                        <a:ext cx="1702869" cy="556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180173"/>
              </p:ext>
            </p:extLst>
          </p:nvPr>
        </p:nvGraphicFramePr>
        <p:xfrm>
          <a:off x="609600" y="2205038"/>
          <a:ext cx="18653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1" name="Equation" r:id="rId17" imgW="799920" imgH="228600" progId="Equation.DSMT4">
                  <p:embed/>
                </p:oleObj>
              </mc:Choice>
              <mc:Fallback>
                <p:oleObj name="Equation" r:id="rId17" imgW="79992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5038"/>
                        <a:ext cx="18653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111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0" y="381545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400" b="1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720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806333"/>
              </p:ext>
            </p:extLst>
          </p:nvPr>
        </p:nvGraphicFramePr>
        <p:xfrm>
          <a:off x="6903693" y="1268437"/>
          <a:ext cx="1744663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2" name="Equation" r:id="rId3" imgW="647640" imgH="393480" progId="Equation.DSMT4">
                  <p:embed/>
                </p:oleObj>
              </mc:Choice>
              <mc:Fallback>
                <p:oleObj name="Equation" r:id="rId3" imgW="647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3693" y="1268437"/>
                        <a:ext cx="1744663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31" name="Rectangle 63"/>
          <p:cNvSpPr>
            <a:spLocks noChangeArrowheads="1"/>
          </p:cNvSpPr>
          <p:nvPr/>
        </p:nvSpPr>
        <p:spPr bwMode="auto">
          <a:xfrm>
            <a:off x="57944" y="404360"/>
            <a:ext cx="8385175" cy="110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20000"/>
              </a:spcBef>
              <a:buAutoNum type="alphaLcParenR"/>
            </a:pPr>
            <a:r>
              <a:rPr lang="vi-VN" altLang="en-US" sz="3200" dirty="0" smtClean="0">
                <a:solidFill>
                  <a:srgbClr val="FF0000"/>
                </a:solidFill>
                <a:latin typeface="Times New Roman" pitchFamily="18" charset="0"/>
              </a:rPr>
              <a:t>Ví dụ</a:t>
            </a:r>
            <a:endParaRPr lang="vi-V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vi-V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? 1: 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Cho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biểu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thức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đại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232" name="Rectangle 64"/>
          <p:cNvSpPr>
            <a:spLocks noChangeArrowheads="1"/>
          </p:cNvSpPr>
          <p:nvPr/>
        </p:nvSpPr>
        <p:spPr bwMode="auto">
          <a:xfrm>
            <a:off x="198093" y="1420837"/>
            <a:ext cx="1017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i="1" dirty="0">
                <a:solidFill>
                  <a:srgbClr val="0000CC"/>
                </a:solidFill>
                <a:latin typeface="Times New Roman" pitchFamily="18" charset="0"/>
              </a:rPr>
              <a:t>4xy</a:t>
            </a:r>
            <a:r>
              <a:rPr lang="en-US" altLang="en-US" sz="3200" i="1" baseline="30000" dirty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altLang="en-US" sz="3200" i="1" dirty="0">
                <a:solidFill>
                  <a:srgbClr val="0000CC"/>
                </a:solidFill>
                <a:latin typeface="Times New Roman" pitchFamily="18" charset="0"/>
              </a:rPr>
              <a:t>;</a:t>
            </a:r>
            <a:endParaRPr lang="en-US" altLang="en-US" sz="3200" i="1" baseline="300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233" name="Rectangle 65"/>
          <p:cNvSpPr>
            <a:spLocks noChangeArrowheads="1"/>
          </p:cNvSpPr>
          <p:nvPr/>
        </p:nvSpPr>
        <p:spPr bwMode="auto">
          <a:xfrm>
            <a:off x="1771306" y="1427187"/>
            <a:ext cx="1312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i="1" dirty="0">
                <a:solidFill>
                  <a:srgbClr val="0000CC"/>
                </a:solidFill>
                <a:latin typeface="Times New Roman" pitchFamily="18" charset="0"/>
              </a:rPr>
              <a:t>3 – 2y;</a:t>
            </a:r>
          </a:p>
        </p:txBody>
      </p:sp>
      <p:sp>
        <p:nvSpPr>
          <p:cNvPr id="7234" name="Rectangle 66"/>
          <p:cNvSpPr>
            <a:spLocks noChangeArrowheads="1"/>
          </p:cNvSpPr>
          <p:nvPr/>
        </p:nvSpPr>
        <p:spPr bwMode="auto">
          <a:xfrm>
            <a:off x="3276256" y="2205062"/>
            <a:ext cx="1463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i="1" dirty="0">
                <a:solidFill>
                  <a:srgbClr val="0000CC"/>
                </a:solidFill>
                <a:latin typeface="Times New Roman" pitchFamily="18" charset="0"/>
              </a:rPr>
              <a:t>10x+ y;</a:t>
            </a:r>
          </a:p>
        </p:txBody>
      </p:sp>
      <p:graphicFrame>
        <p:nvGraphicFramePr>
          <p:cNvPr id="7216" name="Object 4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29052893"/>
              </p:ext>
            </p:extLst>
          </p:nvPr>
        </p:nvGraphicFramePr>
        <p:xfrm>
          <a:off x="256831" y="2017737"/>
          <a:ext cx="231933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3" name="Equation" r:id="rId5" imgW="914400" imgH="431640" progId="Equation.DSMT4">
                  <p:embed/>
                </p:oleObj>
              </mc:Choice>
              <mc:Fallback>
                <p:oleObj name="Equation" r:id="rId5" imgW="914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31" y="2017737"/>
                        <a:ext cx="2319337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38" name="Rectangle 70"/>
          <p:cNvSpPr>
            <a:spLocks noChangeArrowheads="1"/>
          </p:cNvSpPr>
          <p:nvPr/>
        </p:nvSpPr>
        <p:spPr bwMode="auto">
          <a:xfrm>
            <a:off x="3530256" y="1425600"/>
            <a:ext cx="1017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i="1">
                <a:solidFill>
                  <a:srgbClr val="0000CC"/>
                </a:solidFill>
                <a:latin typeface="Times New Roman" pitchFamily="18" charset="0"/>
              </a:rPr>
              <a:t>2x</a:t>
            </a:r>
            <a:r>
              <a:rPr lang="en-US" altLang="en-US" sz="3200" i="1" baseline="3000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altLang="en-US" sz="3200" i="1">
                <a:solidFill>
                  <a:srgbClr val="0000CC"/>
                </a:solidFill>
                <a:latin typeface="Times New Roman" pitchFamily="18" charset="0"/>
              </a:rPr>
              <a:t>y;</a:t>
            </a:r>
          </a:p>
        </p:txBody>
      </p:sp>
      <p:sp>
        <p:nvSpPr>
          <p:cNvPr id="7239" name="Rectangle 71"/>
          <p:cNvSpPr>
            <a:spLocks noChangeArrowheads="1"/>
          </p:cNvSpPr>
          <p:nvPr/>
        </p:nvSpPr>
        <p:spPr bwMode="auto">
          <a:xfrm>
            <a:off x="5446368" y="2181250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i="1" dirty="0">
                <a:solidFill>
                  <a:srgbClr val="0000CC"/>
                </a:solidFill>
                <a:latin typeface="Times New Roman" pitchFamily="18" charset="0"/>
              </a:rPr>
              <a:t>-2y;</a:t>
            </a:r>
          </a:p>
        </p:txBody>
      </p:sp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6694143" y="2225700"/>
            <a:ext cx="714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</a:rPr>
              <a:t>10;</a:t>
            </a: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127518" y="2996952"/>
            <a:ext cx="792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Hãy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sắp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xếp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biểu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thức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trên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thành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2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nhóm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57944" y="3524483"/>
            <a:ext cx="4343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NHÓM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1: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biểu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thức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chứa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phép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cộng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phép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trừ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4630841" y="3475842"/>
            <a:ext cx="41671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NHÓM 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biểu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thức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còn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lại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246" name="Line 78"/>
          <p:cNvSpPr>
            <a:spLocks noChangeShapeType="1"/>
          </p:cNvSpPr>
          <p:nvPr/>
        </p:nvSpPr>
        <p:spPr bwMode="auto">
          <a:xfrm flipH="1">
            <a:off x="4594329" y="3551326"/>
            <a:ext cx="36512" cy="3306674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7" name="Rectangle 109"/>
          <p:cNvSpPr>
            <a:spLocks noChangeArrowheads="1"/>
          </p:cNvSpPr>
          <p:nvPr/>
        </p:nvSpPr>
        <p:spPr bwMode="auto">
          <a:xfrm>
            <a:off x="4897093" y="1449412"/>
            <a:ext cx="1631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i="1">
                <a:solidFill>
                  <a:srgbClr val="0000CC"/>
                </a:solidFill>
                <a:latin typeface="Times New Roman" pitchFamily="18" charset="0"/>
              </a:rPr>
              <a:t>5(x + y);</a:t>
            </a:r>
          </a:p>
        </p:txBody>
      </p:sp>
      <p:sp>
        <p:nvSpPr>
          <p:cNvPr id="7293" name="Rectangle 125"/>
          <p:cNvSpPr>
            <a:spLocks noChangeArrowheads="1"/>
          </p:cNvSpPr>
          <p:nvPr/>
        </p:nvSpPr>
        <p:spPr bwMode="auto">
          <a:xfrm>
            <a:off x="7848256" y="2184425"/>
            <a:ext cx="622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i="1">
                <a:solidFill>
                  <a:srgbClr val="0000CC"/>
                </a:solidFill>
                <a:latin typeface="Times New Roman" pitchFamily="18" charset="0"/>
              </a:rPr>
              <a:t> x;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-88130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Đơn thức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26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11111E-6 3.45051E-6 C -0.00191 0.02035 -0.00364 0.03769 -0.00625 0.05643 C -0.00729 0.07932 -0.00833 0.06845 -0.01163 0.08742 C -0.01285 0.09482 -0.01371 0.10268 -0.01458 0.11077 C -0.01719 0.13205 -0.02031 0.15171 -0.02309 0.17275 C -0.02535 0.1901 -0.02691 0.2049 -0.03021 0.21947 C -0.03385 0.26434 -0.02847 0.20698 -0.03437 0.24491 C -0.03507 0.24861 -0.03455 0.25416 -0.03507 0.25809 C -0.0368 0.27035 -0.04028 0.28122 -0.04219 0.29417 C -0.04375 0.30411 -0.04462 0.31683 -0.04583 0.3277 C -0.04739 0.34065 -0.05052 0.35014 -0.05243 0.36147 C -0.05469 0.37396 -0.05608 0.38922 -0.05851 0.40032 C -0.05989 0.41512 -0.06163 0.42969 -0.06319 0.44403 C -0.06354 0.44681 -0.06423 0.44912 -0.06458 0.45189 C -0.06545 0.4586 -0.06667 0.46531 -0.06736 0.47248 C -0.07066 0.49977 -0.06858 0.49375 -0.07153 0.50092 " pathEditMode="relative" rAng="0" ptsTypes="fffffffffffffffA">
                                      <p:cBhvr>
                                        <p:cTn id="47" dur="2000" fill="hold"/>
                                        <p:tgtEl>
                                          <p:spTgt spid="7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2504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29232E-6 C -0.01076 0.02382 -0.02066 0.04441 -0.03646 0.06615 C -0.04288 0.09297 -0.04948 0.08025 -0.06875 0.10269 C -0.07569 0.11101 -0.08125 0.12049 -0.08698 0.12998 C -0.10191 0.15495 -0.12066 0.17739 -0.13715 0.20213 C -0.15104 0.22271 -0.16041 0.24006 -0.18021 0.25694 C -0.20173 0.3099 -0.16996 0.2426 -0.20521 0.28701 C -0.20868 0.2914 -0.20607 0.29788 -0.20937 0.30204 C -0.21996 0.31684 -0.24114 0.32979 -0.25208 0.34459 C -0.26094 0.35616 -0.26666 0.37142 -0.27361 0.38414 C -0.28246 0.39894 -0.30173 0.41027 -0.31354 0.42322 C -0.32656 0.43779 -0.33489 0.45583 -0.3493 0.46855 C -0.35764 0.48613 -0.36805 0.50301 -0.37812 0.52012 C -0.38003 0.52313 -0.38316 0.52591 -0.38559 0.52914 C -0.39149 0.53724 -0.39826 0.54464 -0.4033 0.5532 C -0.42257 0.58534 -0.40972 0.5784 -0.4283 0.5865 " pathEditMode="relative" rAng="0" ptsTypes="fffffffffffffffA">
                                      <p:cBhvr>
                                        <p:cTn id="49" dur="2000" fill="hold"/>
                                        <p:tgtEl>
                                          <p:spTgt spid="7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24" y="2932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45143E-6 C -0.00625 0.02405 -0.01198 0.04509 -0.02083 0.06753 C -0.02431 0.09482 -0.02812 0.08187 -0.03889 0.10453 C -0.04288 0.11309 -0.04618 0.12303 -0.04896 0.13228 C -0.05764 0.15772 -0.06806 0.18085 -0.0776 0.20652 C -0.08524 0.22733 -0.09045 0.24468 -0.10174 0.26202 C -0.11406 0.31614 -0.09618 0.24745 -0.1158 0.29255 C -0.11806 0.29718 -0.11649 0.30388 -0.11823 0.30805 C -0.12413 0.32331 -0.13594 0.33626 -0.14236 0.35129 C -0.14722 0.36332 -0.15052 0.37881 -0.15451 0.39153 C -0.15955 0.40703 -0.17049 0.41836 -0.17708 0.432 C -0.18437 0.44681 -0.18889 0.46508 -0.1974 0.47826 C -0.20208 0.49607 -0.20764 0.51341 -0.21354 0.53052 C -0.21458 0.53399 -0.21632 0.53677 -0.21771 0.54001 C -0.22101 0.54787 -0.22483 0.55596 -0.22778 0.56452 C -0.23872 0.59713 -0.23125 0.59019 -0.24167 0.59852 " pathEditMode="relative" rAng="0" ptsTypes="fffffffffffffffA">
                                      <p:cBhvr>
                                        <p:cTn id="51" dur="20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29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C -0.00434 0.00047 -0.00903 -0.00069 -0.0125 0.00185 C -0.02482 0.01249 -0.02934 0.0229 -0.03698 0.0377 C -0.03802 0.04394 -0.03784 0.05088 -0.03993 0.05666 C -0.04114 0.0599 -0.04409 0.05944 -0.046 0.06152 C -0.04982 0.06545 -0.05121 0.07401 -0.05503 0.07794 C -0.05746 0.08025 -0.06024 0.07956 -0.06284 0.08049 C -0.06805 0.09182 -0.07205 0.09691 -0.07968 0.10431 C -0.08281 0.11911 -0.07916 0.10639 -0.09184 0.12327 C -0.10659 0.1427 -0.09462 0.13368 -0.1085 0.14223 C -0.11528 0.15241 -0.12291 0.16143 -0.12986 0.17091 C -0.13298 0.1753 -0.13489 0.18224 -0.13906 0.18479 C -0.14062 0.18641 -0.15087 0.19219 -0.1526 0.1945 C -0.1559 0.19866 -0.15885 0.20398 -0.1618 0.20861 C -0.16389 0.21184 -0.16805 0.21832 -0.16805 0.21855 C -0.17031 0.22942 -0.17639 0.23613 -0.18021 0.247 C -0.18055 0.2507 -0.18038 0.25509 -0.18159 0.25856 C -0.18264 0.2618 -0.18559 0.26249 -0.18628 0.26573 C -0.19201 0.29695 -0.18732 0.3432 -0.20295 0.36772 C -0.22448 0.3624 -0.22118 0.3735 -0.22118 0.34691 " pathEditMode="relative" rAng="0" ptsTypes="fffffffffffffffffffA">
                                      <p:cBhvr>
                                        <p:cTn id="55" dur="2000" fill="hold"/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1866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07308E-6 C -0.00764 0.03076 -0.02309 0.06476 -0.03402 0.08788 C -0.03941 0.09898 -0.04357 0.12026 -0.04982 0.1265 C -0.05451 0.13922 -0.06198 0.142 -0.06788 0.15009 C -0.07413 0.16721 -0.071 0.16119 -0.07812 0.16744 C -0.0809 0.17507 -0.08836 0.18085 -0.09236 0.18455 C -0.09496 0.19242 -0.09774 0.19612 -0.10104 0.2019 C -0.10555 0.21045 -0.10798 0.21809 -0.11336 0.22132 C -0.11527 0.22387 -0.11718 0.22664 -0.11909 0.22988 C -0.11996 0.23127 -0.12031 0.23497 -0.12118 0.23636 C -0.12257 0.23821 -0.12413 0.23728 -0.12517 0.23844 C -0.12986 0.24283 -0.13333 0.24977 -0.13784 0.25347 C -0.14132 0.26272 -0.14583 0.26966 -0.15052 0.2729 C -0.15173 0.27521 -0.15295 0.27729 -0.15434 0.2796 C -0.15521 0.28053 -0.15607 0.28053 -0.15677 0.28192 C -0.16198 0.28955 -0.16198 0.29579 -0.16788 0.29857 C -0.17031 0.30574 -0.17291 0.31291 -0.17569 0.32031 C -0.17656 0.32308 -0.1776 0.32632 -0.17882 0.32886 C -0.17968 0.33187 -0.18194 0.33742 -0.18194 0.33765 C -0.1842 0.35731 -0.18732 0.35245 -0.17708 0.35245 " pathEditMode="relative" rAng="0" ptsTypes="fffffffffffffffffffA">
                                      <p:cBhvr>
                                        <p:cTn id="57" dur="2000" fill="hold"/>
                                        <p:tgtEl>
                                          <p:spTgt spid="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1785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9 -0.0222 C 0.00521 -0.00763 0.09341 0.01526 0.11754 0.02891 C 0.1283 0.05342 0.09063 0.11795 0.20591 0.14894 C 0.21406 0.21809 0.2382 0.28677 0.2382 0.35731 " pathEditMode="relative" rAng="0" ptsTypes="fffA">
                                      <p:cBhvr>
                                        <p:cTn id="59" dur="2000" fill="hold"/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1896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71785E-6 C 0.00138 0.01387 0.00364 0.01711 0.00694 0.03006 C 0.00816 0.03607 0.00816 0.04347 0.00902 0.04902 C 0.01145 0.0592 0.01701 0.07724 0.01701 0.0777 C 0.01961 0.10013 0.02638 0.11632 0.03246 0.13251 C 0.03524 0.15841 0.04548 0.1746 0.05121 0.1968 C 0.05954 0.22756 0.06822 0.25786 0.07656 0.28862 C 0.07829 0.2944 0.08038 0.29694 0.08194 0.30226 C 0.08593 0.31429 0.08524 0.31984 0.08871 0.33256 C 0.09201 0.3462 0.09809 0.35499 0.10086 0.36887 C 0.1059 0.39061 0.10017 0.37673 0.10746 0.39708 C 0.11024 0.40333 0.11302 0.41003 0.11545 0.41605 C 0.11632 0.41928 0.1184 0.4253 0.1184 0.42553 C 0.12031 0.43848 0.12239 0.44264 0.1276 0.44704 C 0.13507 0.47502 0.12968 0.46022 0.14583 0.48843 C 0.15816 0.51341 0.14583 0.50069 0.15399 0.50855 C 0.16007 0.52312 0.16215 0.53191 0.17013 0.53908 C 0.17552 0.55365 0.17829 0.55319 0.18593 0.55804 C 0.18854 0.56012 0.19444 0.56706 0.19444 0.56776 " pathEditMode="relative" rAng="0" ptsTypes="ffffffffffffffffffA">
                                      <p:cBhvr>
                                        <p:cTn id="61" dur="2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2" y="2837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9323 -0.01988 C 0.09566 0.00463 0.09444 0.01851 0.10903 0.02521 C 0.11944 0.03631 0.12882 0.04996 0.13906 0.06106 C 0.1467 0.06892 0.15503 0.07447 0.16215 0.08372 C 0.17222 0.09691 0.18021 0.11217 0.19253 0.11934 C 0.20052 0.13668 0.20625 0.14061 0.2184 0.14478 C 0.22969 0.16004 0.23906 0.16582 0.25295 0.17253 C 0.26042 0.18155 0.26875 0.18687 0.27604 0.19566 C 0.28073 0.20167 0.28385 0.21184 0.28906 0.21601 C 0.2941 0.21994 0.29965 0.21786 0.30486 0.21855 C 0.30972 0.22248 0.31423 0.2285 0.31944 0.2315 C 0.3566 0.25024 0.33385 0.22549 0.36267 0.25394 C 0.38316 0.27452 0.3842 0.27683 0.39878 0.29487 C 0.40521 0.30296 0.41354 0.30643 0.42048 0.31291 C 0.4368 0.3284 0.44045 0.3328 0.4592 0.34598 C 0.46319 0.35269 0.46562 0.36402 0.47101 0.36633 C 0.4901 0.37489 0.48264 0.36934 0.49392 0.37882 C 0.50173 0.39293 0.49462 0.38321 0.50972 0.389 C 0.52864 0.3964 0.54687 0.40842 0.56597 0.41212 C 0.575 0.42808 0.56597 0.41536 0.58611 0.4223 C 0.58819 0.42299 0.58993 0.42646 0.59201 0.42715 C 0.6033 0.43247 0.61371 0.43317 0.625 0.43502 C 0.63264 0.44404 0.62621 0.43779 0.63802 0.44265 C 0.6526 0.44843 0.66649 0.45629 0.68142 0.46046 C 0.69132 0.47202 0.6783 0.45791 0.69566 0.47063 C 0.7026 0.47572 0.70573 0.48266 0.71302 0.48567 C 0.71493 0.48752 0.71719 0.48867 0.71858 0.49075 C 0.72014 0.49307 0.72014 0.49723 0.72187 0.49862 C 0.72517 0.50185 0.72934 0.50139 0.73316 0.50347 C 0.73993 0.51203 0.74253 0.51689 0.73472 0.52683 C 0.72934 0.51642 0.72048 0.51481 0.71302 0.51134 C 0.71858 0.52359 0.72621 0.52891 0.72014 0.54464 C 0.7191 0.54695 0.71736 0.54765 0.7158 0.5495 C 0.71805 0.56013 0.71736 0.55435 0.71736 0.568 " pathEditMode="relative" rAng="0" ptsTypes="fffffffffffffffffffffffffffffffffA">
                                      <p:cBhvr>
                                        <p:cTn id="63" dur="20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65" y="2939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32562E-8 C -0.00156 0.00925 -0.00121 0.02035 -0.00364 0.02914 C -0.0052 0.03608 -0.00868 0.04117 -0.01041 0.04787 C -0.01632 0.06568 -0.02083 0.09066 -0.02361 0.11008 C -0.02604 0.12743 -0.02586 0.1457 -0.02916 0.16258 C -0.03107 0.17229 -0.03402 0.18108 -0.03611 0.19033 C -0.04062 0.21045 -0.03541 0.19866 -0.04166 0.21115 C -0.0467 0.23566 -0.0467 0.22988 -0.05711 0.24746 C -0.05729 0.25139 -0.05729 0.25555 -0.05816 0.25902 C -0.06076 0.26827 -0.06736 0.28469 -0.06736 0.28492 C -0.06979 0.3018 -0.06701 0.287 -0.0743 0.30967 C -0.07916 0.32493 -0.0842 0.33834 -0.09062 0.35106 C -0.09288 0.36494 -0.09409 0.37512 -0.09878 0.3876 C -0.10937 0.4179 -0.10312 0.39246 -0.1125 0.41351 C -0.13385 0.46068 -0.1184 0.43548 -0.13229 0.45698 C -0.13541 0.47687 -0.14201 0.49352 -0.14722 0.51203 C -0.15625 0.54417 -0.14895 0.53538 -0.15989 0.54417 C -0.16823 0.56059 -0.17708 0.57586 -0.18437 0.59413 C -0.18645 0.60569 -0.19548 0.62789 -0.20052 0.63344 C -0.20208 0.63529 -0.20434 0.63506 -0.20625 0.63599 C -0.22395 0.6531 -0.19895 0.63113 -0.22708 0.64524 C -0.23038 0.64639 -0.23333 0.65079 -0.23645 0.65402 C -0.23889 0.67414 -0.23767 0.67923 -0.24791 0.68409 C -0.24861 0.68571 -0.25 0.68848 -0.25 0.68918 " pathEditMode="relative" rAng="0" ptsTypes="fffffffffffffffffffffffA">
                                      <p:cBhvr>
                                        <p:cTn id="65" dur="2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3445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93 C 0.06041 -0.01179 0.07517 0.02382 0.1217 0.05134 C 0.16493 0.07632 0.18385 0.08765 0.23038 0.09875 C 0.25729 0.12697 0.2842 0.14917 0.31545 0.16628 C 0.3276 0.1834 0.33958 0.20814 0.35416 0.22179 C 0.35955 0.22641 0.36614 0.22826 0.37239 0.23173 C 0.37777 0.23844 0.38281 0.24561 0.38906 0.25162 C 0.39271 0.25532 0.39791 0.25578 0.40191 0.25925 C 0.41267 0.27012 0.41961 0.28747 0.42951 0.29949 C 0.44705 0.321 0.47343 0.34552 0.49409 0.35986 C 0.50416 0.37951 0.49166 0.35685 0.52187 0.38506 C 0.55399 0.41374 0.51371 0.38576 0.53854 0.40241 C 0.54826 0.42484 0.55937 0.42507 0.57725 0.43294 C 0.59184 0.44727 0.60521 0.463 0.61944 0.47734 C 0.62187 0.47942 0.62291 0.48312 0.62534 0.48497 C 0.63003 0.4896 0.64409 0.49723 0.64896 0.5 C 0.6533 0.51596 0.66597 0.53053 0.67691 0.5377 C 0.67951 0.5488 0.68125 0.55666 0.68975 0.5599 C 0.69271 0.5636 0.696 0.56615 0.69896 0.57008 C 0.70052 0.57216 0.70086 0.57586 0.7026 0.57771 C 0.70416 0.57933 0.70833 0.58002 0.70833 0.58095 " pathEditMode="relative" rAng="0" ptsTypes="ffffffffffffffffffffA">
                                      <p:cBhvr>
                                        <p:cTn id="67" dur="20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17" y="28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1" grpId="0"/>
      <p:bldP spid="7232" grpId="0"/>
      <p:bldP spid="7232" grpId="1"/>
      <p:bldP spid="7233" grpId="0"/>
      <p:bldP spid="7233" grpId="1"/>
      <p:bldP spid="7234" grpId="0"/>
      <p:bldP spid="7234" grpId="1"/>
      <p:bldP spid="7238" grpId="0"/>
      <p:bldP spid="7238" grpId="1"/>
      <p:bldP spid="7239" grpId="0"/>
      <p:bldP spid="7239" grpId="1"/>
      <p:bldP spid="7240" grpId="0"/>
      <p:bldP spid="7240" grpId="1"/>
      <p:bldP spid="7243" grpId="0"/>
      <p:bldP spid="7244" grpId="0"/>
      <p:bldP spid="7245" grpId="0"/>
      <p:bldP spid="7246" grpId="0" animBg="1"/>
      <p:bldP spid="7277" grpId="0"/>
      <p:bldP spid="7277" grpId="1"/>
      <p:bldP spid="7293" grpId="0"/>
      <p:bldP spid="729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91641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x=1; y=-1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218888"/>
              </p:ext>
            </p:extLst>
          </p:nvPr>
        </p:nvGraphicFramePr>
        <p:xfrm>
          <a:off x="4139952" y="332656"/>
          <a:ext cx="3297237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" name="Equation" r:id="rId3" imgW="1244520" imgH="393480" progId="Equation.DSMT4">
                  <p:embed/>
                </p:oleObj>
              </mc:Choice>
              <mc:Fallback>
                <p:oleObj name="Equation" r:id="rId3" imgW="1244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9952" y="332656"/>
                        <a:ext cx="3297237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1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580" y="330549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x=1; y=-1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                ta có: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220670"/>
              </p:ext>
            </p:extLst>
          </p:nvPr>
        </p:nvGraphicFramePr>
        <p:xfrm>
          <a:off x="5401140" y="3305496"/>
          <a:ext cx="1584176" cy="633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9" name="Equation" r:id="rId3" imgW="571320" imgH="228600" progId="Equation.DSMT4">
                  <p:embed/>
                </p:oleObj>
              </mc:Choice>
              <mc:Fallback>
                <p:oleObj name="Equation" r:id="rId3" imgW="571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01140" y="3305496"/>
                        <a:ext cx="1584176" cy="633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250415"/>
              </p:ext>
            </p:extLst>
          </p:nvPr>
        </p:nvGraphicFramePr>
        <p:xfrm>
          <a:off x="504596" y="4025576"/>
          <a:ext cx="212248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0" name="Equation" r:id="rId5" imgW="749160" imgH="228600" progId="Equation.DSMT4">
                  <p:embed/>
                </p:oleObj>
              </mc:Choice>
              <mc:Fallback>
                <p:oleObj name="Equation" r:id="rId5" imgW="749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596" y="4025576"/>
                        <a:ext cx="2122488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9012" y="5726318"/>
            <a:ext cx="9174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A tại x =1; y = -1 là 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425662"/>
              </p:ext>
            </p:extLst>
          </p:nvPr>
        </p:nvGraphicFramePr>
        <p:xfrm>
          <a:off x="576604" y="1001240"/>
          <a:ext cx="349408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1" name="Equation" r:id="rId7" imgW="1422360" imgH="393480" progId="Equation.DSMT4">
                  <p:embed/>
                </p:oleObj>
              </mc:Choice>
              <mc:Fallback>
                <p:oleObj name="Equation" r:id="rId7" imgW="142236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604" y="1001240"/>
                        <a:ext cx="3494088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034339"/>
              </p:ext>
            </p:extLst>
          </p:nvPr>
        </p:nvGraphicFramePr>
        <p:xfrm>
          <a:off x="504596" y="2660713"/>
          <a:ext cx="158273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2" name="Equation" r:id="rId9" imgW="583920" imgH="228600" progId="Equation.DSMT4">
                  <p:embed/>
                </p:oleObj>
              </mc:Choice>
              <mc:Fallback>
                <p:oleObj name="Equation" r:id="rId9" imgW="5839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596" y="2660713"/>
                        <a:ext cx="1582737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809980"/>
              </p:ext>
            </p:extLst>
          </p:nvPr>
        </p:nvGraphicFramePr>
        <p:xfrm>
          <a:off x="504596" y="1937344"/>
          <a:ext cx="354647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3" name="Equation" r:id="rId11" imgW="1307880" imgH="228600" progId="Equation.DSMT4">
                  <p:embed/>
                </p:oleObj>
              </mc:Choice>
              <mc:Fallback>
                <p:oleObj name="Equation" r:id="rId11" imgW="130788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596" y="1937344"/>
                        <a:ext cx="354647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177635"/>
              </p:ext>
            </p:extLst>
          </p:nvPr>
        </p:nvGraphicFramePr>
        <p:xfrm>
          <a:off x="527019" y="-6153"/>
          <a:ext cx="33972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4" name="Equation" r:id="rId13" imgW="1282680" imgH="393480" progId="Equation.DSMT4">
                  <p:embed/>
                </p:oleObj>
              </mc:Choice>
              <mc:Fallback>
                <p:oleObj name="Equation" r:id="rId13" imgW="12826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19" y="-6153"/>
                        <a:ext cx="339725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592020"/>
              </p:ext>
            </p:extLst>
          </p:nvPr>
        </p:nvGraphicFramePr>
        <p:xfrm>
          <a:off x="504596" y="4673648"/>
          <a:ext cx="13319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5" name="Equation" r:id="rId15" imgW="469800" imgH="177480" progId="Equation.DSMT4">
                  <p:embed/>
                </p:oleObj>
              </mc:Choice>
              <mc:Fallback>
                <p:oleObj name="Equation" r:id="rId15" imgW="46980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596" y="4673648"/>
                        <a:ext cx="133191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371816"/>
              </p:ext>
            </p:extLst>
          </p:nvPr>
        </p:nvGraphicFramePr>
        <p:xfrm>
          <a:off x="504596" y="5258006"/>
          <a:ext cx="100806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6" name="Equation" r:id="rId17" imgW="355320" imgH="164880" progId="Equation.DSMT4">
                  <p:embed/>
                </p:oleObj>
              </mc:Choice>
              <mc:Fallback>
                <p:oleObj name="Equation" r:id="rId17" imgW="355320" imgH="1648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596" y="5258006"/>
                        <a:ext cx="100806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9012" y="6311093"/>
            <a:ext cx="845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Lưu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ý: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gọn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thức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trước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tính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thức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4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568952" cy="352839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a) Thu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 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x=1; y=2 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d) CMR: 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x; 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0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29400"/>
              </p:ext>
            </p:extLst>
          </p:nvPr>
        </p:nvGraphicFramePr>
        <p:xfrm>
          <a:off x="4572000" y="116632"/>
          <a:ext cx="347345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7" name="Equation" r:id="rId3" imgW="1193760" imgH="431640" progId="Equation.DSMT4">
                  <p:embed/>
                </p:oleObj>
              </mc:Choice>
              <mc:Fallback>
                <p:oleObj name="Equation" r:id="rId3" imgW="1193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116632"/>
                        <a:ext cx="3473450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3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5373216"/>
            <a:ext cx="7807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ậc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436386"/>
              </p:ext>
            </p:extLst>
          </p:nvPr>
        </p:nvGraphicFramePr>
        <p:xfrm>
          <a:off x="14063" y="0"/>
          <a:ext cx="3843338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9" name="Equation" r:id="rId3" imgW="1320480" imgH="431640" progId="Equation.DSMT4">
                  <p:embed/>
                </p:oleObj>
              </mc:Choice>
              <mc:Fallback>
                <p:oleObj name="Equation" r:id="rId3" imgW="13204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3" y="0"/>
                        <a:ext cx="3843338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916291"/>
              </p:ext>
            </p:extLst>
          </p:nvPr>
        </p:nvGraphicFramePr>
        <p:xfrm>
          <a:off x="539552" y="2492896"/>
          <a:ext cx="3660775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0" name="Equation" r:id="rId5" imgW="1257120" imgH="431640" progId="Equation.DSMT4">
                  <p:embed/>
                </p:oleObj>
              </mc:Choice>
              <mc:Fallback>
                <p:oleObj name="Equation" r:id="rId5" imgW="125712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492896"/>
                        <a:ext cx="3660775" cy="125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516371"/>
              </p:ext>
            </p:extLst>
          </p:nvPr>
        </p:nvGraphicFramePr>
        <p:xfrm>
          <a:off x="539552" y="3789040"/>
          <a:ext cx="218281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1" name="Equation" r:id="rId7" imgW="749160" imgH="228600" progId="Equation.DSMT4">
                  <p:embed/>
                </p:oleObj>
              </mc:Choice>
              <mc:Fallback>
                <p:oleObj name="Equation" r:id="rId7" imgW="74916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789040"/>
                        <a:ext cx="2182813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445715"/>
              </p:ext>
            </p:extLst>
          </p:nvPr>
        </p:nvGraphicFramePr>
        <p:xfrm>
          <a:off x="539552" y="4581128"/>
          <a:ext cx="184943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2" name="Equation" r:id="rId9" imgW="634680" imgH="228600" progId="Equation.DSMT4">
                  <p:embed/>
                </p:oleObj>
              </mc:Choice>
              <mc:Fallback>
                <p:oleObj name="Equation" r:id="rId9" imgW="6346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581128"/>
                        <a:ext cx="184943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078929"/>
              </p:ext>
            </p:extLst>
          </p:nvPr>
        </p:nvGraphicFramePr>
        <p:xfrm>
          <a:off x="395536" y="1124744"/>
          <a:ext cx="3436937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3" name="Equation" r:id="rId11" imgW="1180800" imgH="431640" progId="Equation.DSMT4">
                  <p:embed/>
                </p:oleObj>
              </mc:Choice>
              <mc:Fallback>
                <p:oleObj name="Equation" r:id="rId11" imgW="118080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124744"/>
                        <a:ext cx="3436937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433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364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x=1; y=2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c                 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101374"/>
              </p:ext>
            </p:extLst>
          </p:nvPr>
        </p:nvGraphicFramePr>
        <p:xfrm>
          <a:off x="3059832" y="908720"/>
          <a:ext cx="2754052" cy="1672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8" name="Equation" r:id="rId3" imgW="533160" imgH="647640" progId="Equation.DSMT4">
                  <p:embed/>
                </p:oleObj>
              </mc:Choice>
              <mc:Fallback>
                <p:oleObj name="Equation" r:id="rId3" imgW="533160" imgH="647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908720"/>
                        <a:ext cx="2754052" cy="1672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738249"/>
            <a:ext cx="9453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giá trị của đơn thức                   tại x = 1; y = 2 là 4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58" y="3694200"/>
            <a:ext cx="173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Ta có: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507824"/>
              </p:ext>
            </p:extLst>
          </p:nvPr>
        </p:nvGraphicFramePr>
        <p:xfrm>
          <a:off x="1547664" y="4278975"/>
          <a:ext cx="1343472" cy="651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9" name="Equation" r:id="rId5" imgW="419040" imgH="203040" progId="Equation.DSMT4">
                  <p:embed/>
                </p:oleObj>
              </mc:Choice>
              <mc:Fallback>
                <p:oleObj name="Equation" r:id="rId5" imgW="419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4278975"/>
                        <a:ext cx="1343472" cy="651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750021"/>
              </p:ext>
            </p:extLst>
          </p:nvPr>
        </p:nvGraphicFramePr>
        <p:xfrm>
          <a:off x="4362450" y="3497580"/>
          <a:ext cx="41910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0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62450" y="3497580"/>
                        <a:ext cx="419100" cy="45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027908"/>
              </p:ext>
            </p:extLst>
          </p:nvPr>
        </p:nvGraphicFramePr>
        <p:xfrm>
          <a:off x="1619672" y="4881458"/>
          <a:ext cx="1080120" cy="721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1" name="Equation" r:id="rId9" imgW="419040" imgH="228600" progId="Equation.DSMT4">
                  <p:embed/>
                </p:oleObj>
              </mc:Choice>
              <mc:Fallback>
                <p:oleObj name="Equation" r:id="rId9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19672" y="4881458"/>
                        <a:ext cx="1080120" cy="721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977542"/>
              </p:ext>
            </p:extLst>
          </p:nvPr>
        </p:nvGraphicFramePr>
        <p:xfrm>
          <a:off x="1763688" y="5476075"/>
          <a:ext cx="20859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2" name="Equation" r:id="rId11" imgW="558720" imgH="228600" progId="Equation.DSMT4">
                  <p:embed/>
                </p:oleObj>
              </mc:Choice>
              <mc:Fallback>
                <p:oleObj name="Equation" r:id="rId11" imgW="558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63688" y="5476075"/>
                        <a:ext cx="2085975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38912" y="5579948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679628"/>
              </p:ext>
            </p:extLst>
          </p:nvPr>
        </p:nvGraphicFramePr>
        <p:xfrm>
          <a:off x="5940152" y="35834"/>
          <a:ext cx="184943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3" name="Equation" r:id="rId13" imgW="634680" imgH="228600" progId="Equation.DSMT4">
                  <p:embed/>
                </p:oleObj>
              </mc:Choice>
              <mc:Fallback>
                <p:oleObj name="Equation" r:id="rId13" imgW="6346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5834"/>
                        <a:ext cx="184943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039298"/>
              </p:ext>
            </p:extLst>
          </p:nvPr>
        </p:nvGraphicFramePr>
        <p:xfrm>
          <a:off x="4056046" y="2698848"/>
          <a:ext cx="184943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4" name="Equation" r:id="rId15" imgW="634680" imgH="228600" progId="Equation.DSMT4">
                  <p:embed/>
                </p:oleObj>
              </mc:Choice>
              <mc:Fallback>
                <p:oleObj name="Equation" r:id="rId15" imgW="6346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046" y="2698848"/>
                        <a:ext cx="184943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59832" y="4350930"/>
            <a:ext cx="2845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(với mọi x khác 0)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5422" y="5056728"/>
            <a:ext cx="2845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(với mọi y khác 0)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1920" y="5641503"/>
            <a:ext cx="3204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(với mọi x, y khác 0)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3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496944" cy="2622153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? 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561869"/>
              </p:ext>
            </p:extLst>
          </p:nvPr>
        </p:nvGraphicFramePr>
        <p:xfrm>
          <a:off x="5292080" y="692696"/>
          <a:ext cx="3170675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6" name="Equation" r:id="rId3" imgW="1333440" imgH="393480" progId="Equation.DSMT4">
                  <p:embed/>
                </p:oleObj>
              </mc:Choice>
              <mc:Fallback>
                <p:oleObj name="Equation" r:id="rId3" imgW="1333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2080" y="692696"/>
                        <a:ext cx="3170675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20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093" y="0"/>
            <a:ext cx="831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946343"/>
              </p:ext>
            </p:extLst>
          </p:nvPr>
        </p:nvGraphicFramePr>
        <p:xfrm>
          <a:off x="3363728" y="546698"/>
          <a:ext cx="2701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" name="Equation" r:id="rId3" imgW="1460160" imgH="431640" progId="Equation.DSMT4">
                  <p:embed/>
                </p:oleObj>
              </mc:Choice>
              <mc:Fallback>
                <p:oleObj name="Equation" r:id="rId3" imgW="146016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728" y="546698"/>
                        <a:ext cx="27019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3185" y="3597581"/>
            <a:ext cx="8316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x; y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689982"/>
              </p:ext>
            </p:extLst>
          </p:nvPr>
        </p:nvGraphicFramePr>
        <p:xfrm>
          <a:off x="1103265" y="3571537"/>
          <a:ext cx="1911955" cy="636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" name="Equation" r:id="rId5" imgW="558720" imgH="228600" progId="Equation.DSMT4">
                  <p:embed/>
                </p:oleObj>
              </mc:Choice>
              <mc:Fallback>
                <p:oleObj name="Equation" r:id="rId5" imgW="55872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265" y="3571537"/>
                        <a:ext cx="1911955" cy="636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065075"/>
              </p:ext>
            </p:extLst>
          </p:nvPr>
        </p:nvGraphicFramePr>
        <p:xfrm>
          <a:off x="1247281" y="4286140"/>
          <a:ext cx="1081088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" name="Equation" r:id="rId7" imgW="444240" imgH="393480" progId="Equation.DSMT4">
                  <p:embed/>
                </p:oleObj>
              </mc:Choice>
              <mc:Fallback>
                <p:oleObj name="Equation" r:id="rId7" imgW="44424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281" y="4286140"/>
                        <a:ext cx="1081088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577855"/>
              </p:ext>
            </p:extLst>
          </p:nvPr>
        </p:nvGraphicFramePr>
        <p:xfrm>
          <a:off x="815233" y="5249307"/>
          <a:ext cx="3008313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2" name="Equation" r:id="rId9" imgW="1320480" imgH="393480" progId="Equation.DSMT4">
                  <p:embed/>
                </p:oleObj>
              </mc:Choice>
              <mc:Fallback>
                <p:oleObj name="Equation" r:id="rId9" imgW="132048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233" y="5249307"/>
                        <a:ext cx="3008313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8647" y="6158348"/>
            <a:ext cx="9032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5723" y="5418660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+mj-lt"/>
              </a:rPr>
              <a:t>(mọi x, y)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015291"/>
              </p:ext>
            </p:extLst>
          </p:nvPr>
        </p:nvGraphicFramePr>
        <p:xfrm>
          <a:off x="3491880" y="2204864"/>
          <a:ext cx="270192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" name="Equation" r:id="rId11" imgW="1460160" imgH="393480" progId="Equation.DSMT4">
                  <p:embed/>
                </p:oleObj>
              </mc:Choice>
              <mc:Fallback>
                <p:oleObj name="Equation" r:id="rId11" imgW="146016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204864"/>
                        <a:ext cx="270192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00809"/>
              </p:ext>
            </p:extLst>
          </p:nvPr>
        </p:nvGraphicFramePr>
        <p:xfrm>
          <a:off x="3483863" y="2996952"/>
          <a:ext cx="166687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" name="Equation" r:id="rId13" imgW="901440" imgH="393480" progId="Equation.DSMT4">
                  <p:embed/>
                </p:oleObj>
              </mc:Choice>
              <mc:Fallback>
                <p:oleObj name="Equation" r:id="rId13" imgW="90144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863" y="2996952"/>
                        <a:ext cx="1666875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38935"/>
              </p:ext>
            </p:extLst>
          </p:nvPr>
        </p:nvGraphicFramePr>
        <p:xfrm>
          <a:off x="3347864" y="1340768"/>
          <a:ext cx="296068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5" name="Equation" r:id="rId15" imgW="1600200" imgH="431640" progId="Equation.DSMT4">
                  <p:embed/>
                </p:oleObj>
              </mc:Choice>
              <mc:Fallback>
                <p:oleObj name="Equation" r:id="rId15" imgW="160020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340768"/>
                        <a:ext cx="2960688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798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8254" y="286043"/>
            <a:ext cx="47884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074241"/>
            <a:ext cx="8763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90793"/>
            <a:ext cx="876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gia và ghi chép đầy đủ tiết học trên kênh 2 Đài PT TH Hà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Nội và các buổi học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trực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BTVN : 10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 /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32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13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3.1; 3.2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SBT/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21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5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21096" y="3026349"/>
            <a:ext cx="93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Times New Roman" pitchFamily="18" charset="0"/>
              </a:rPr>
              <a:t>1 Số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97359" y="3550224"/>
            <a:ext cx="172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Times New Roman" pitchFamily="18" charset="0"/>
              </a:rPr>
              <a:t> Một biến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3245296" y="3186687"/>
            <a:ext cx="4424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Times New Roman" pitchFamily="18" charset="0"/>
              </a:rPr>
              <a:t>Tích giữa các số và các biến</a:t>
            </a:r>
          </a:p>
        </p:txBody>
      </p:sp>
      <p:graphicFrame>
        <p:nvGraphicFramePr>
          <p:cNvPr id="205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662392"/>
              </p:ext>
            </p:extLst>
          </p:nvPr>
        </p:nvGraphicFramePr>
        <p:xfrm>
          <a:off x="4794250" y="1370013"/>
          <a:ext cx="1903413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8" name="Equation" r:id="rId3" imgW="647640" imgH="393480" progId="Equation.DSMT4">
                  <p:embed/>
                </p:oleObj>
              </mc:Choice>
              <mc:Fallback>
                <p:oleObj name="Equation" r:id="rId3" imgW="647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1370013"/>
                        <a:ext cx="1903413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Rectangle 24"/>
          <p:cNvSpPr>
            <a:spLocks noChangeArrowheads="1"/>
          </p:cNvSpPr>
          <p:nvPr/>
        </p:nvSpPr>
        <p:spPr bwMode="auto">
          <a:xfrm>
            <a:off x="70296" y="1616649"/>
            <a:ext cx="7794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>
                <a:latin typeface="Times New Roman" pitchFamily="18" charset="0"/>
              </a:rPr>
              <a:t>10;</a:t>
            </a:r>
          </a:p>
        </p:txBody>
      </p:sp>
      <p:sp>
        <p:nvSpPr>
          <p:cNvPr id="2060" name="Rectangle 25"/>
          <p:cNvSpPr>
            <a:spLocks noChangeArrowheads="1"/>
          </p:cNvSpPr>
          <p:nvPr/>
        </p:nvSpPr>
        <p:spPr bwMode="auto">
          <a:xfrm>
            <a:off x="908496" y="1591249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600" i="1">
                <a:latin typeface="Times New Roman" pitchFamily="18" charset="0"/>
              </a:rPr>
              <a:t> x;</a:t>
            </a:r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V="1">
            <a:off x="430659" y="2250062"/>
            <a:ext cx="12700" cy="7508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 flipH="1" flipV="1">
            <a:off x="1205359" y="2219899"/>
            <a:ext cx="0" cy="1330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518096" y="2343724"/>
            <a:ext cx="7205663" cy="812800"/>
            <a:chOff x="1344" y="1488"/>
            <a:chExt cx="3696" cy="453"/>
          </a:xfrm>
        </p:grpSpPr>
        <p:sp>
          <p:nvSpPr>
            <p:cNvPr id="2069" name="AutoShape 31"/>
            <p:cNvSpPr>
              <a:spLocks/>
            </p:cNvSpPr>
            <p:nvPr/>
          </p:nvSpPr>
          <p:spPr bwMode="auto">
            <a:xfrm rot="-5400000">
              <a:off x="3096" y="-264"/>
              <a:ext cx="192" cy="3696"/>
            </a:xfrm>
            <a:prstGeom prst="leftBrace">
              <a:avLst>
                <a:gd name="adj1" fmla="val 160417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eaLnBrk="1" hangingPunct="1"/>
              <a:endParaRPr lang="en-US" altLang="en-US" sz="2400" b="1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sp>
          <p:nvSpPr>
            <p:cNvPr id="2070" name="Line 32"/>
            <p:cNvSpPr>
              <a:spLocks noChangeShapeType="1"/>
            </p:cNvSpPr>
            <p:nvPr/>
          </p:nvSpPr>
          <p:spPr bwMode="auto">
            <a:xfrm flipV="1">
              <a:off x="3216" y="1749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34" name="Text Box 46"/>
          <p:cNvSpPr txBox="1">
            <a:spLocks noChangeArrowheads="1"/>
          </p:cNvSpPr>
          <p:nvPr/>
        </p:nvSpPr>
        <p:spPr bwMode="auto">
          <a:xfrm>
            <a:off x="89271" y="43052"/>
            <a:ext cx="67795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200" b="1" i="1" dirty="0" smtClean="0">
                <a:solidFill>
                  <a:srgbClr val="0D0D0D"/>
                </a:solidFill>
                <a:latin typeface="Times New Roman" pitchFamily="18" charset="0"/>
              </a:rPr>
              <a:t>- Nhận xét:</a:t>
            </a:r>
          </a:p>
          <a:p>
            <a:pPr>
              <a:spcBef>
                <a:spcPct val="50000"/>
              </a:spcBef>
            </a:pPr>
            <a:r>
              <a:rPr lang="vi-VN" altLang="en-US" sz="3200" dirty="0" smtClean="0">
                <a:solidFill>
                  <a:srgbClr val="0D0D0D"/>
                </a:solidFill>
                <a:latin typeface="Times New Roman" pitchFamily="18" charset="0"/>
              </a:rPr>
              <a:t>+ </a:t>
            </a:r>
            <a:r>
              <a:rPr lang="en-US" altLang="en-US" sz="3200" dirty="0" err="1" smtClean="0">
                <a:solidFill>
                  <a:srgbClr val="0D0D0D"/>
                </a:solidFill>
                <a:latin typeface="Times New Roman" pitchFamily="18" charset="0"/>
              </a:rPr>
              <a:t>Xét</a:t>
            </a:r>
            <a:r>
              <a:rPr lang="en-US" altLang="en-US" sz="3200" dirty="0" smtClean="0">
                <a:solidFill>
                  <a:srgbClr val="0D0D0D"/>
                </a:solidFill>
                <a:latin typeface="Times New Roman" pitchFamily="18" charset="0"/>
              </a:rPr>
              <a:t> </a:t>
            </a:r>
            <a:r>
              <a:rPr lang="en-US" altLang="en-US" sz="3200" dirty="0">
                <a:solidFill>
                  <a:srgbClr val="0D0D0D"/>
                </a:solidFill>
                <a:latin typeface="Times New Roman" pitchFamily="18" charset="0"/>
              </a:rPr>
              <a:t>các biểu thức nhóm 2:</a:t>
            </a:r>
          </a:p>
        </p:txBody>
      </p:sp>
      <p:graphicFrame>
        <p:nvGraphicFramePr>
          <p:cNvPr id="2051" name="Object 49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73798601"/>
              </p:ext>
            </p:extLst>
          </p:nvPr>
        </p:nvGraphicFramePr>
        <p:xfrm>
          <a:off x="6948488" y="1411288"/>
          <a:ext cx="205581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9" name="Equation" r:id="rId5" imgW="876240" imgH="431640" progId="Equation.DSMT4">
                  <p:embed/>
                </p:oleObj>
              </mc:Choice>
              <mc:Fallback>
                <p:oleObj name="Equation" r:id="rId5" imgW="876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1411288"/>
                        <a:ext cx="2055812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32" name="Rectangle 64"/>
          <p:cNvSpPr>
            <a:spLocks noChangeArrowheads="1"/>
          </p:cNvSpPr>
          <p:nvPr/>
        </p:nvSpPr>
        <p:spPr bwMode="auto">
          <a:xfrm>
            <a:off x="3591371" y="1667449"/>
            <a:ext cx="1017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i="1" dirty="0">
                <a:latin typeface="Times New Roman" pitchFamily="18" charset="0"/>
              </a:rPr>
              <a:t>4xy</a:t>
            </a:r>
            <a:r>
              <a:rPr lang="en-US" altLang="en-US" sz="3200" i="1" baseline="30000" dirty="0">
                <a:latin typeface="Times New Roman" pitchFamily="18" charset="0"/>
              </a:rPr>
              <a:t>2</a:t>
            </a:r>
            <a:r>
              <a:rPr lang="en-US" altLang="en-US" sz="3200" i="1" dirty="0">
                <a:latin typeface="Times New Roman" pitchFamily="18" charset="0"/>
              </a:rPr>
              <a:t>;</a:t>
            </a:r>
            <a:endParaRPr lang="en-US" altLang="en-US" sz="3200" i="1" baseline="30000" dirty="0">
              <a:latin typeface="Times New Roman" pitchFamily="18" charset="0"/>
            </a:endParaRPr>
          </a:p>
        </p:txBody>
      </p:sp>
      <p:sp>
        <p:nvSpPr>
          <p:cNvPr id="7238" name="Rectangle 70"/>
          <p:cNvSpPr>
            <a:spLocks noChangeArrowheads="1"/>
          </p:cNvSpPr>
          <p:nvPr/>
        </p:nvSpPr>
        <p:spPr bwMode="auto">
          <a:xfrm>
            <a:off x="2459484" y="1667449"/>
            <a:ext cx="10175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i="1">
                <a:latin typeface="Times New Roman" pitchFamily="18" charset="0"/>
              </a:rPr>
              <a:t>2x</a:t>
            </a:r>
            <a:r>
              <a:rPr lang="en-US" altLang="en-US" sz="3200" i="1" baseline="30000">
                <a:latin typeface="Times New Roman" pitchFamily="18" charset="0"/>
              </a:rPr>
              <a:t>2</a:t>
            </a:r>
            <a:r>
              <a:rPr lang="en-US" altLang="en-US" sz="3200" i="1">
                <a:latin typeface="Times New Roman" pitchFamily="18" charset="0"/>
              </a:rPr>
              <a:t>y;</a:t>
            </a:r>
          </a:p>
        </p:txBody>
      </p:sp>
      <p:sp>
        <p:nvSpPr>
          <p:cNvPr id="7239" name="Rectangle 71"/>
          <p:cNvSpPr>
            <a:spLocks noChangeArrowheads="1"/>
          </p:cNvSpPr>
          <p:nvPr/>
        </p:nvSpPr>
        <p:spPr bwMode="auto">
          <a:xfrm>
            <a:off x="1587946" y="1667449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i="1">
                <a:latin typeface="Times New Roman" pitchFamily="18" charset="0"/>
              </a:rPr>
              <a:t>-2y;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62" y="4221088"/>
            <a:ext cx="89579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à"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Các biểu thức đại số trong nhóm 2 được gọi là các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đơn thức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617" y="5481968"/>
            <a:ext cx="9001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+ Các biểu thức trong nhóm 1 không phải là đơn thức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47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  <p:bldP spid="12303" grpId="0"/>
      <p:bldP spid="12305" grpId="0"/>
      <p:bldP spid="2059" grpId="0"/>
      <p:bldP spid="2060" grpId="0"/>
      <p:bldP spid="12317" grpId="0" animBg="1"/>
      <p:bldP spid="12318" grpId="0" animBg="1"/>
      <p:bldP spid="12334" grpId="0"/>
      <p:bldP spid="7232" grpId="0"/>
      <p:bldP spid="7238" grpId="0"/>
      <p:bldP spid="7239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Text Box 58"/>
          <p:cNvSpPr txBox="1">
            <a:spLocks noChangeArrowheads="1"/>
          </p:cNvSpPr>
          <p:nvPr/>
        </p:nvSpPr>
        <p:spPr bwMode="auto">
          <a:xfrm>
            <a:off x="40026" y="908720"/>
            <a:ext cx="8864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-41044" y="295672"/>
            <a:ext cx="8658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b) 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Định nghĩa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95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930767"/>
              </p:ext>
            </p:extLst>
          </p:nvPr>
        </p:nvGraphicFramePr>
        <p:xfrm>
          <a:off x="337120" y="1826096"/>
          <a:ext cx="2362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6" name="Equation" r:id="rId6" imgW="698197" imgH="393529" progId="Equation.DSMT4">
                  <p:embed/>
                </p:oleObj>
              </mc:Choice>
              <mc:Fallback>
                <p:oleObj name="Equation" r:id="rId6" imgW="69819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20" y="1826096"/>
                        <a:ext cx="2362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994720" y="3731096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i="1" dirty="0">
                <a:latin typeface="Times New Roman" pitchFamily="18" charset="0"/>
              </a:rPr>
              <a:t>C</a:t>
            </a:r>
            <a:r>
              <a:rPr lang="en-US" altLang="en-US" sz="2800" dirty="0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025831"/>
              </p:ext>
            </p:extLst>
          </p:nvPr>
        </p:nvGraphicFramePr>
        <p:xfrm>
          <a:off x="32320" y="-38370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7" name="Equation" r:id="rId8" imgW="435285" imgH="677109" progId="Equation.DSMT4">
                  <p:embed/>
                </p:oleObj>
              </mc:Choice>
              <mc:Fallback>
                <p:oleObj name="Equation" r:id="rId8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0" y="-383704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8717" y="90296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alt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38708" y="3045296"/>
            <a:ext cx="2055812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</a:rPr>
              <a:t>b)  9 x</a:t>
            </a:r>
            <a:r>
              <a:rPr lang="en-US" altLang="en-US" sz="3600" i="1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</a:rPr>
              <a:t>yz 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37120" y="3883496"/>
            <a:ext cx="1600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c)  15,5 </a:t>
            </a:r>
          </a:p>
        </p:txBody>
      </p:sp>
      <p:graphicFrame>
        <p:nvGraphicFramePr>
          <p:cNvPr id="17416" name="Object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8631626"/>
              </p:ext>
            </p:extLst>
          </p:nvPr>
        </p:nvGraphicFramePr>
        <p:xfrm>
          <a:off x="337120" y="4569296"/>
          <a:ext cx="21336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8" name="Equation" r:id="rId10" imgW="685800" imgH="393700" progId="Equation.DSMT4">
                  <p:embed/>
                </p:oleObj>
              </mc:Choice>
              <mc:Fallback>
                <p:oleObj name="Equation" r:id="rId10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20" y="4569296"/>
                        <a:ext cx="2133600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3994720" y="1749896"/>
            <a:ext cx="2284413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i="1" dirty="0">
                <a:solidFill>
                  <a:srgbClr val="000000"/>
                </a:solidFill>
                <a:latin typeface="Times New Roman" pitchFamily="18" charset="0"/>
              </a:rPr>
              <a:t>a)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 0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994720" y="2664296"/>
            <a:ext cx="3352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i="1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en-US" altLang="en-US" sz="3600" i="1" dirty="0">
                <a:solidFill>
                  <a:srgbClr val="000000"/>
                </a:solidFill>
                <a:latin typeface="Times New Roman" pitchFamily="18" charset="0"/>
              </a:rPr>
              <a:t>2x</a:t>
            </a:r>
            <a:r>
              <a:rPr lang="en-US" altLang="en-US" sz="3600" i="1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3600" i="1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altLang="en-US" sz="3600" i="1" baseline="3000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altLang="en-US" sz="3600" i="1" dirty="0">
                <a:solidFill>
                  <a:srgbClr val="000000"/>
                </a:solidFill>
                <a:latin typeface="Times New Roman" pitchFamily="18" charset="0"/>
              </a:rPr>
              <a:t>.3xy</a:t>
            </a:r>
            <a:r>
              <a:rPr lang="en-US" altLang="en-US" sz="3600" i="1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en-US" sz="36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7419" name="Object 1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1073491"/>
              </p:ext>
            </p:extLst>
          </p:nvPr>
        </p:nvGraphicFramePr>
        <p:xfrm>
          <a:off x="4604320" y="3273896"/>
          <a:ext cx="58869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9" name="Equation" r:id="rId12" imgW="215640" imgH="419040" progId="Equation.DSMT4">
                  <p:embed/>
                </p:oleObj>
              </mc:Choice>
              <mc:Fallback>
                <p:oleObj name="Equation" r:id="rId12" imgW="215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4320" y="3273896"/>
                        <a:ext cx="58869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3994720" y="4645496"/>
            <a:ext cx="2284413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</a:rPr>
              <a:t>d)  4x + y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-43880" y="902964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alt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Ví dụ 2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Biểu thức nào sau đây 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phải 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 đơn thức?</a:t>
            </a:r>
            <a:endParaRPr lang="en-US" altLang="en-US" sz="2800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061520" y="1780059"/>
            <a:ext cx="4114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đơn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endParaRPr lang="en-US" altLang="en-US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04800" y="6187281"/>
            <a:ext cx="193732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)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Chú ý: 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2057400" y="6187281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</a:rPr>
              <a:t>Số 0 được gọi là đơn thức không.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3994720" y="5451946"/>
            <a:ext cx="1676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</a:rPr>
              <a:t>e) 2xy</a:t>
            </a:r>
            <a:r>
              <a:rPr lang="en-US" altLang="en-US" sz="3600" i="1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en-US" sz="36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6" name="AutoShape 18"/>
          <p:cNvSpPr>
            <a:spLocks/>
          </p:cNvSpPr>
          <p:nvPr/>
        </p:nvSpPr>
        <p:spPr bwMode="auto">
          <a:xfrm>
            <a:off x="2242120" y="3273896"/>
            <a:ext cx="76200" cy="1143000"/>
          </a:xfrm>
          <a:prstGeom prst="rightBracket">
            <a:avLst>
              <a:gd name="adj" fmla="val 1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2394520" y="3578696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</a:rPr>
              <a:t>Là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đơn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thức</a:t>
            </a: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6052120" y="4797896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Không là đơn thức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5390" y="128120"/>
            <a:ext cx="2479576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c)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Áp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00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mph" presetSubtype="2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1" dur="1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0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4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1" grpId="1"/>
      <p:bldP spid="17413" grpId="0"/>
      <p:bldP spid="17414" grpId="0" animBg="1"/>
      <p:bldP spid="17414" grpId="1" animBg="1"/>
      <p:bldP spid="17414" grpId="2" animBg="1"/>
      <p:bldP spid="17415" grpId="0" animBg="1"/>
      <p:bldP spid="17415" grpId="1" animBg="1"/>
      <p:bldP spid="17415" grpId="2" animBg="1"/>
      <p:bldP spid="17417" grpId="0" animBg="1"/>
      <p:bldP spid="17417" grpId="1" animBg="1"/>
      <p:bldP spid="17417" grpId="2" animBg="1"/>
      <p:bldP spid="17418" grpId="0" animBg="1"/>
      <p:bldP spid="17418" grpId="1" animBg="1"/>
      <p:bldP spid="17418" grpId="2" animBg="1"/>
      <p:bldP spid="17420" grpId="0" animBg="1"/>
      <p:bldP spid="17420" grpId="1" animBg="1"/>
      <p:bldP spid="17420" grpId="2" animBg="1"/>
      <p:bldP spid="17420" grpId="3" animBg="1"/>
      <p:bldP spid="17421" grpId="0"/>
      <p:bldP spid="17421" grpId="1"/>
      <p:bldP spid="17421" grpId="2"/>
      <p:bldP spid="17422" grpId="0"/>
      <p:bldP spid="17422" grpId="1"/>
      <p:bldP spid="17423" grpId="0" animBg="1"/>
      <p:bldP spid="17424" grpId="0"/>
      <p:bldP spid="17425" grpId="0" animBg="1"/>
      <p:bldP spid="17425" grpId="1" animBg="1"/>
      <p:bldP spid="17425" grpId="2" animBg="1"/>
      <p:bldP spid="17426" grpId="0" animBg="1"/>
      <p:bldP spid="17426" grpId="1" animBg="1"/>
      <p:bldP spid="17427" grpId="0"/>
      <p:bldP spid="17427" grpId="1"/>
      <p:bldP spid="17428" grpId="0"/>
      <p:bldP spid="1742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791200" y="5897218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>
              <a:latin typeface="Times New Roman" pitchFamily="18" charset="0"/>
            </a:endParaRP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377249"/>
              </p:ext>
            </p:extLst>
          </p:nvPr>
        </p:nvGraphicFramePr>
        <p:xfrm>
          <a:off x="228600" y="63941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2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39418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917104" y="5206621"/>
            <a:ext cx="335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b="1" i="1" dirty="0">
                <a:solidFill>
                  <a:srgbClr val="000000"/>
                </a:solidFill>
                <a:latin typeface="Times New Roman" pitchFamily="18" charset="0"/>
              </a:rPr>
              <a:t>2x</a:t>
            </a:r>
            <a:r>
              <a:rPr lang="en-US" altLang="en-US" sz="3600" b="1" i="1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altLang="en-US" sz="3600" b="1" i="1" baseline="3000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itchFamily="18" charset="0"/>
              </a:rPr>
              <a:t>.3xy</a:t>
            </a:r>
            <a:r>
              <a:rPr lang="en-US" altLang="en-US" sz="3600" b="1" i="1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en-US" sz="36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83568" y="2348880"/>
            <a:ext cx="123411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b="1" i="1" dirty="0">
                <a:solidFill>
                  <a:srgbClr val="000000"/>
                </a:solidFill>
                <a:latin typeface="Times New Roman" pitchFamily="18" charset="0"/>
              </a:rPr>
              <a:t>6x</a:t>
            </a:r>
            <a:r>
              <a:rPr lang="en-US" altLang="en-US" sz="3600" b="1" i="1" baseline="3000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altLang="en-US" sz="3600" b="1" i="1" baseline="30000" dirty="0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4428728" y="5603496"/>
            <a:ext cx="1066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940152" y="5044731"/>
            <a:ext cx="3048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Đơn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thức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chưa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thu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gọn</a:t>
            </a:r>
            <a:endParaRPr lang="en-US" altLang="en-US" sz="3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633051" y="2882280"/>
            <a:ext cx="2514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Đơn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thức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thu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gọn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5107091" y="341568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81000" y="1522068"/>
            <a:ext cx="5029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 </a:t>
            </a:r>
            <a:r>
              <a:rPr lang="vi-V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 thức: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651" y="12704"/>
            <a:ext cx="9144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vi-VN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Đơn thức thu gọn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764704"/>
            <a:ext cx="1522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Ví dụ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437542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            : Các biến x, y có</a:t>
            </a:r>
          </a:p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ặt một lần dưới dạng một lũy thừa với số mũ nguyên dương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151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40" grpId="0"/>
      <p:bldP spid="18441" grpId="0" animBg="1"/>
      <p:bldP spid="18442" grpId="0" animBg="1"/>
      <p:bldP spid="18443" grpId="0" animBg="1"/>
      <p:bldP spid="184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702937"/>
              </p:ext>
            </p:extLst>
          </p:nvPr>
        </p:nvGraphicFramePr>
        <p:xfrm>
          <a:off x="0" y="332656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0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2656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90802" y="2554868"/>
            <a:ext cx="38703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</a:rPr>
              <a:t>Xét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</a:rPr>
              <a:t>đơn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thức</a:t>
            </a:r>
            <a:r>
              <a:rPr lang="vi-VN" altLang="en-US" sz="3200" dirty="0" smtClean="0">
                <a:solidFill>
                  <a:srgbClr val="000000"/>
                </a:solidFill>
                <a:latin typeface="Times New Roman" pitchFamily="18" charset="0"/>
              </a:rPr>
              <a:t> thu gọn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US" altLang="en-US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786809" y="2445226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000000"/>
                </a:solidFill>
                <a:latin typeface="Times New Roman" pitchFamily="18" charset="0"/>
              </a:rPr>
              <a:t>  6</a:t>
            </a:r>
            <a:endParaRPr lang="en-US" altLang="en-US" sz="4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381498" y="2443874"/>
            <a:ext cx="175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i="1" dirty="0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en-US" altLang="en-US" sz="4400" i="1" baseline="30000" dirty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altLang="en-US" sz="4400" i="1" dirty="0">
                <a:solidFill>
                  <a:schemeClr val="accent2"/>
                </a:solidFill>
                <a:latin typeface="Times New Roman" pitchFamily="18" charset="0"/>
              </a:rPr>
              <a:t>y</a:t>
            </a:r>
            <a:r>
              <a:rPr lang="en-US" altLang="en-US" sz="4400" i="1" baseline="30000" dirty="0">
                <a:solidFill>
                  <a:schemeClr val="accent2"/>
                </a:solidFill>
                <a:latin typeface="Times New Roman" pitchFamily="18" charset="0"/>
              </a:rPr>
              <a:t>5</a:t>
            </a:r>
            <a:endParaRPr lang="en-US" altLang="en-US" sz="4400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 rot="10800000">
            <a:off x="1187624" y="3683869"/>
            <a:ext cx="2743200" cy="609600"/>
          </a:xfrm>
          <a:prstGeom prst="wedgeRoundRectCallout">
            <a:avLst>
              <a:gd name="adj1" fmla="val -59227"/>
              <a:gd name="adj2" fmla="val 14322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vi-VN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6 được gọi là </a:t>
            </a:r>
            <a:r>
              <a:rPr lang="vi-V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h</a:t>
            </a:r>
            <a:r>
              <a:rPr lang="en-US" alt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ệ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số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 rot="10800000">
            <a:off x="5248213" y="4293469"/>
            <a:ext cx="2770584" cy="1054223"/>
          </a:xfrm>
          <a:prstGeom prst="wedgeRoundRectCallout">
            <a:avLst>
              <a:gd name="adj1" fmla="val 54486"/>
              <a:gd name="adj2" fmla="val 14672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vi-VN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       được gọi là </a:t>
            </a:r>
            <a:r>
              <a:rPr lang="vi-VN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p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hần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biến</a:t>
            </a:r>
            <a:endParaRPr lang="en-US" alt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0" y="654050"/>
            <a:ext cx="9144000" cy="1373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Đơn</a:t>
            </a:r>
            <a:r>
              <a:rPr lang="en-US" alt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i="1" dirty="0">
                <a:solidFill>
                  <a:srgbClr val="000000"/>
                </a:solidFill>
                <a:latin typeface="Times New Roman" pitchFamily="18" charset="0"/>
              </a:rPr>
              <a:t>thức thu gọn 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</a:rPr>
              <a:t>là đơn thức chỉ gồm 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</a:rPr>
              <a:t> của 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một số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</a:rPr>
              <a:t> với 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các biến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</a:rPr>
              <a:t>, mà mỗi biến đã được nâng lên lũy thừa với số mũ nguyên dương.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830" y="5651546"/>
            <a:ext cx="9144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</a:rPr>
              <a:t>*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</a:rPr>
              <a:t>Đơn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</a:rPr>
              <a:t>thu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</a:rPr>
              <a:t>gọn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gồm</a:t>
            </a:r>
            <a:r>
              <a:rPr lang="en-US" altLang="en-US" sz="2800" dirty="0">
                <a:latin typeface="Times New Roman" pitchFamily="18" charset="0"/>
              </a:rPr>
              <a:t> 2 </a:t>
            </a:r>
            <a:r>
              <a:rPr lang="en-US" altLang="en-US" sz="2800" dirty="0" err="1">
                <a:latin typeface="Times New Roman" pitchFamily="18" charset="0"/>
              </a:rPr>
              <a:t>phần</a:t>
            </a:r>
            <a:r>
              <a:rPr lang="en-US" altLang="en-US" sz="2800" dirty="0">
                <a:latin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hệ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phần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biến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213" name="AutoShape 31"/>
          <p:cNvSpPr>
            <a:spLocks/>
          </p:cNvSpPr>
          <p:nvPr/>
        </p:nvSpPr>
        <p:spPr bwMode="auto">
          <a:xfrm rot="16200000">
            <a:off x="4857429" y="2841913"/>
            <a:ext cx="344488" cy="762000"/>
          </a:xfrm>
          <a:prstGeom prst="leftBrace">
            <a:avLst>
              <a:gd name="adj1" fmla="val 18433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eaLnBrk="1" hangingPunct="1"/>
            <a:endParaRPr lang="en-US" altLang="en-US" sz="24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106" y="-17174"/>
            <a:ext cx="246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Định nghĩa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410673" y="4235806"/>
            <a:ext cx="8744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altLang="en-US" sz="3200" i="1" baseline="30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altLang="en-US" sz="3200" i="1" dirty="0">
                <a:solidFill>
                  <a:srgbClr val="FF0000"/>
                </a:solidFill>
                <a:latin typeface="Times New Roman" pitchFamily="18" charset="0"/>
              </a:rPr>
              <a:t>y</a:t>
            </a:r>
            <a:r>
              <a:rPr lang="en-US" altLang="en-US" sz="3200" i="1" baseline="30000" dirty="0">
                <a:solidFill>
                  <a:srgbClr val="FF0000"/>
                </a:solidFill>
                <a:latin typeface="Times New Roman" pitchFamily="18" charset="0"/>
              </a:rPr>
              <a:t>5</a:t>
            </a:r>
            <a:endParaRPr lang="en-US" altLang="en-US" sz="32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169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 animBg="1"/>
      <p:bldP spid="19464" grpId="0" animBg="1"/>
      <p:bldP spid="19467" grpId="0" animBg="1"/>
      <p:bldP spid="19468" grpId="0" animBg="1"/>
      <p:bldP spid="8213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400" b="1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7209" name="Object 41"/>
          <p:cNvGraphicFramePr>
            <a:graphicFrameLocks noChangeAspect="1"/>
          </p:cNvGraphicFramePr>
          <p:nvPr/>
        </p:nvGraphicFramePr>
        <p:xfrm>
          <a:off x="6248400" y="882650"/>
          <a:ext cx="1744663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4" name="Equation" r:id="rId3" imgW="647700" imgH="419100" progId="Equation.DSMT4">
                  <p:embed/>
                </p:oleObj>
              </mc:Choice>
              <mc:Fallback>
                <p:oleObj name="Equation" r:id="rId3" imgW="647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882650"/>
                        <a:ext cx="1744663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63"/>
          <p:cNvSpPr>
            <a:spLocks noChangeArrowheads="1"/>
          </p:cNvSpPr>
          <p:nvPr/>
        </p:nvSpPr>
        <p:spPr bwMode="auto">
          <a:xfrm>
            <a:off x="-108520" y="403804"/>
            <a:ext cx="92525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vi-V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VD3: Tìm các đơn thức thu gọn và đơn thức chưa thu gọn trong nhóm 2</a:t>
            </a:r>
            <a:endParaRPr lang="en-US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232" name="Rectangle 64"/>
          <p:cNvSpPr>
            <a:spLocks noChangeArrowheads="1"/>
          </p:cNvSpPr>
          <p:nvPr/>
        </p:nvSpPr>
        <p:spPr bwMode="auto">
          <a:xfrm>
            <a:off x="304800" y="990600"/>
            <a:ext cx="1017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i="1">
                <a:solidFill>
                  <a:srgbClr val="0000CC"/>
                </a:solidFill>
                <a:latin typeface="Times New Roman" pitchFamily="18" charset="0"/>
              </a:rPr>
              <a:t>4xy</a:t>
            </a:r>
            <a:r>
              <a:rPr lang="en-US" altLang="en-US" sz="3200" i="1" baseline="3000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altLang="en-US" sz="3200" i="1">
                <a:solidFill>
                  <a:srgbClr val="0000CC"/>
                </a:solidFill>
                <a:latin typeface="Times New Roman" pitchFamily="18" charset="0"/>
              </a:rPr>
              <a:t>;</a:t>
            </a:r>
            <a:endParaRPr lang="en-US" altLang="en-US" sz="3200" i="1" baseline="3000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7216" name="Object 4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63538" y="1676400"/>
          <a:ext cx="2319337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5" name="Equation" r:id="rId5" imgW="914400" imgH="482600" progId="Equation.DSMT4">
                  <p:embed/>
                </p:oleObj>
              </mc:Choice>
              <mc:Fallback>
                <p:oleObj name="Equation" r:id="rId5" imgW="914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1676400"/>
                        <a:ext cx="2319337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38" name="Rectangle 70"/>
          <p:cNvSpPr>
            <a:spLocks noChangeArrowheads="1"/>
          </p:cNvSpPr>
          <p:nvPr/>
        </p:nvSpPr>
        <p:spPr bwMode="auto">
          <a:xfrm>
            <a:off x="2286000" y="1066800"/>
            <a:ext cx="1017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i="1">
                <a:solidFill>
                  <a:srgbClr val="0000CC"/>
                </a:solidFill>
                <a:latin typeface="Times New Roman" pitchFamily="18" charset="0"/>
              </a:rPr>
              <a:t>2x</a:t>
            </a:r>
            <a:r>
              <a:rPr lang="en-US" altLang="en-US" sz="3200" i="1" baseline="3000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altLang="en-US" sz="3200" i="1">
                <a:solidFill>
                  <a:srgbClr val="0000CC"/>
                </a:solidFill>
                <a:latin typeface="Times New Roman" pitchFamily="18" charset="0"/>
              </a:rPr>
              <a:t>y;</a:t>
            </a:r>
          </a:p>
        </p:txBody>
      </p:sp>
      <p:sp>
        <p:nvSpPr>
          <p:cNvPr id="7239" name="Rectangle 71"/>
          <p:cNvSpPr>
            <a:spLocks noChangeArrowheads="1"/>
          </p:cNvSpPr>
          <p:nvPr/>
        </p:nvSpPr>
        <p:spPr bwMode="auto">
          <a:xfrm>
            <a:off x="3810000" y="20574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i="1">
                <a:solidFill>
                  <a:srgbClr val="0000CC"/>
                </a:solidFill>
                <a:latin typeface="Times New Roman" pitchFamily="18" charset="0"/>
              </a:rPr>
              <a:t>-2y;</a:t>
            </a:r>
          </a:p>
        </p:txBody>
      </p:sp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4191000" y="1066800"/>
            <a:ext cx="703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</a:rPr>
              <a:t>10;</a:t>
            </a: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76200" y="3025775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D0D0D"/>
                </a:solidFill>
                <a:latin typeface="Times New Roman" pitchFamily="18" charset="0"/>
              </a:rPr>
              <a:t>Đơn</a:t>
            </a:r>
            <a:r>
              <a:rPr lang="en-US" altLang="en-US" sz="2400" b="1" dirty="0">
                <a:solidFill>
                  <a:srgbClr val="0D0D0D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D0D0D"/>
                </a:solidFill>
                <a:latin typeface="Times New Roman" pitchFamily="18" charset="0"/>
              </a:rPr>
              <a:t>thức</a:t>
            </a:r>
            <a:r>
              <a:rPr lang="en-US" altLang="en-US" sz="2400" b="1" dirty="0">
                <a:solidFill>
                  <a:srgbClr val="0D0D0D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D0D0D"/>
                </a:solidFill>
                <a:latin typeface="Times New Roman" pitchFamily="18" charset="0"/>
              </a:rPr>
              <a:t>thu</a:t>
            </a:r>
            <a:r>
              <a:rPr lang="en-US" altLang="en-US" sz="2400" b="1" dirty="0">
                <a:solidFill>
                  <a:srgbClr val="0D0D0D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D0D0D"/>
                </a:solidFill>
                <a:latin typeface="Times New Roman" pitchFamily="18" charset="0"/>
              </a:rPr>
              <a:t>gọn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4572000" y="3073400"/>
            <a:ext cx="4167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D0D0D"/>
                </a:solidFill>
                <a:latin typeface="Times New Roman" pitchFamily="18" charset="0"/>
              </a:rPr>
              <a:t>Đơn thức chưa được thu gọn </a:t>
            </a:r>
            <a:endParaRPr lang="en-US" alt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246" name="Line 78"/>
          <p:cNvSpPr>
            <a:spLocks noChangeShapeType="1"/>
          </p:cNvSpPr>
          <p:nvPr/>
        </p:nvSpPr>
        <p:spPr bwMode="auto">
          <a:xfrm flipH="1">
            <a:off x="4495800" y="3810000"/>
            <a:ext cx="36513" cy="23018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3" name="Rectangle 125"/>
          <p:cNvSpPr>
            <a:spLocks noChangeArrowheads="1"/>
          </p:cNvSpPr>
          <p:nvPr/>
        </p:nvSpPr>
        <p:spPr bwMode="auto">
          <a:xfrm>
            <a:off x="6172200" y="2133600"/>
            <a:ext cx="622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i="1">
                <a:solidFill>
                  <a:srgbClr val="0000CC"/>
                </a:solidFill>
                <a:latin typeface="Times New Roman" pitchFamily="18" charset="0"/>
              </a:rPr>
              <a:t> x;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9" y="-2968"/>
            <a:ext cx="1853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Áp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0051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38889E-6 -4.0148E-6 L 0.15087 0.3459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1729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31267E-6 L -0.0651 0.4241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2120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31267E-6 L -0.25503 0.524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620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73913E-6 L 0.00468 0.426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213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5578E-6 L 0.61666 0.477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33" y="2384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13599E-6 L -0.22083 0.4796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2398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96855E-6 L -0.46736 0.5573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68" y="278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2" grpId="0"/>
      <p:bldP spid="7232" grpId="1"/>
      <p:bldP spid="7238" grpId="0"/>
      <p:bldP spid="7238" grpId="1"/>
      <p:bldP spid="7239" grpId="0"/>
      <p:bldP spid="7239" grpId="1"/>
      <p:bldP spid="7240" grpId="0"/>
      <p:bldP spid="7240" grpId="1"/>
      <p:bldP spid="7244" grpId="0"/>
      <p:bldP spid="7245" grpId="0"/>
      <p:bldP spid="7246" grpId="0" animBg="1"/>
      <p:bldP spid="7293" grpId="0"/>
      <p:bldP spid="729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0332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Chú ý – SGK/31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008" y="934001"/>
            <a:ext cx="89289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ý 1: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VD: 6;7; 2020…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008" y="2195885"/>
            <a:ext cx="84108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ý 2: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907255"/>
              </p:ext>
            </p:extLst>
          </p:nvPr>
        </p:nvGraphicFramePr>
        <p:xfrm>
          <a:off x="1979712" y="3933056"/>
          <a:ext cx="1557090" cy="622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Equation" r:id="rId3" imgW="571320" imgH="228600" progId="Equation.DSMT4">
                  <p:embed/>
                </p:oleObj>
              </mc:Choice>
              <mc:Fallback>
                <p:oleObj name="Equation" r:id="rId3" imgW="571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3933056"/>
                        <a:ext cx="1557090" cy="622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560" y="3888656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637718"/>
            <a:ext cx="83023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ý 3: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87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1100</Words>
  <Application>Microsoft Office PowerPoint</Application>
  <PresentationFormat>On-screen Show (4:3)</PresentationFormat>
  <Paragraphs>158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1: Trong các biểu thức sau, biểu thức nào là đơn thức?  </vt:lpstr>
      <vt:lpstr>Bài 2: Cho biết phần hệ số, phần biến của các đơn thức sau:  </vt:lpstr>
      <vt:lpstr>Bài 3: Thu gon đơn thức, sau đó tìm bậc của đơn thức đó </vt:lpstr>
      <vt:lpstr>PowerPoint Presentation</vt:lpstr>
      <vt:lpstr>PowerPoint Presentation</vt:lpstr>
      <vt:lpstr> Bài 4: Cho đơn thức   Tính giá trị của đơn thức tại x=1; y=-1</vt:lpstr>
      <vt:lpstr>PowerPoint Presentation</vt:lpstr>
      <vt:lpstr>Bài 5: Cho đơn thức :  a) Thu gọn đơn thức A  b) Tìm bậc của đơn thức thu gọn. c) Tính giá trị của đơn thức tại x=1; y=2  d) CMR: A luôn nhận giá trị dương với mọi x; y khác 0  </vt:lpstr>
      <vt:lpstr>PowerPoint Presentation</vt:lpstr>
      <vt:lpstr>PowerPoint Presentation</vt:lpstr>
      <vt:lpstr> Bài 6: Cho hai đơn thức   Có thể cùng một giá trị dương được không ?  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Windows User</cp:lastModifiedBy>
  <cp:revision>110</cp:revision>
  <dcterms:created xsi:type="dcterms:W3CDTF">2020-04-01T00:56:20Z</dcterms:created>
  <dcterms:modified xsi:type="dcterms:W3CDTF">2020-04-16T09:20:31Z</dcterms:modified>
</cp:coreProperties>
</file>